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9D4DE7EB-3B61-4781-A592-185DC7100804}">
          <p14:sldIdLst>
            <p14:sldId id="256"/>
          </p14:sldIdLst>
        </p14:section>
        <p14:section name="Раздел оглавления" id="{75F3FF51-66E1-4324-9D1C-44C489F9B057}">
          <p14:sldIdLst>
            <p14:sldId id="258"/>
          </p14:sldIdLst>
        </p14:section>
        <p14:section name="Про дифракионные сети" id="{D5DDA62B-F353-443E-B09B-2D36C336F83C}">
          <p14:sldIdLst>
            <p14:sldId id="257"/>
            <p14:sldId id="259"/>
            <p14:sldId id="260"/>
            <p14:sldId id="261"/>
          </p14:sldIdLst>
        </p14:section>
        <p14:section name="Модели и слои" id="{161CCEAC-6D9D-4A0C-9EE7-98C8F93AAA0E}">
          <p14:sldIdLst>
            <p14:sldId id="262"/>
            <p14:sldId id="263"/>
          </p14:sldIdLst>
        </p14:section>
        <p14:section name="База данных" id="{852E598A-D244-4125-819D-AEE0ACAE17DA}">
          <p14:sldIdLst>
            <p14:sldId id="264"/>
            <p14:sldId id="266"/>
            <p14:sldId id="265"/>
          </p14:sldIdLst>
        </p14:section>
        <p14:section name="Дополнительные утилиты" id="{777B40AD-3FED-4796-986A-C86FC0E1C8E9}">
          <p14:sldIdLst>
            <p14:sldId id="267"/>
            <p14:sldId id="268"/>
          </p14:sldIdLst>
        </p14:section>
        <p14:section name="Заключение" id="{D3DAAA08-5EC1-4A2B-9E35-B87D36A72252}">
          <p14:sldIdLst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84" autoAdjust="0"/>
    <p:restoredTop sz="94644" autoAdjust="0"/>
  </p:normalViewPr>
  <p:slideViewPr>
    <p:cSldViewPr snapToGrid="0">
      <p:cViewPr varScale="1">
        <p:scale>
          <a:sx n="152" d="100"/>
          <a:sy n="152" d="100"/>
        </p:scale>
        <p:origin x="2952" y="1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sv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9C7CA1-CC55-422A-9148-EE27A6E0BFCE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BE8C0-5DF6-4E06-BEC1-CF095A74A2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7788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BE8C0-5DF6-4E06-BEC1-CF095A74A27A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2833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123094-DE92-422C-AC55-B6B6CCE386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9D9497-8198-4454-B83D-B05B13B68F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492D99-7B82-40FC-A402-C2B2062C7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05EBCE-2A53-4DD5-801D-04CD0595E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578309-AF69-4280-B6D1-F6425B53D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163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67A58E-262F-4FAB-AFC1-0B58B5D3F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B923C21-830E-4F11-BF7F-ABCD4B76F5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A16DD0-DAB4-4CA3-B6C8-218E45A98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6EB8F0-220B-476A-9FA5-56E380C60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3C86AC-8783-4B2D-A679-E6CF22510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7777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20ECAA8-251C-47E0-AC1F-6B3F04D6A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B227BC7-99FB-4709-AC26-73493BBBB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446261-F47C-4950-87CC-685C11506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9950FD-2A68-4087-858E-B381AF79F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526D99-AC9B-49AC-9B51-00CD1D93C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4251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72B072-6A9F-4385-9B28-1AE6430B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906220-CAC2-4DF2-B110-2435A719B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C22FAC-B3C4-4BEC-8081-EE2FB1463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01402C-A2F7-47B1-AE4D-9E4BF6D1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F30BAD-B546-4514-ADFA-76484B508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057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5C0734-FFBA-4B3F-8F2E-64AED8C82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7017F6A-1389-45A7-BD0A-108DBBD93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228FD6-E076-43E2-9D00-429F06B7F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60932F-4E55-411E-ADE0-49863EF2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52EFB7-6AE5-4A03-B2B3-98471FF11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6389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592EC3-2E6F-42B8-842C-5CFB2AF9D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B74740-5279-4AD8-AA22-4B39FF1A99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A72A0A9-43C7-42CF-8FCD-C4C4BC887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ABAECF0-5F5B-43DA-929A-4037E70D5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A733C0-4A60-4DBD-9C2D-7227D4DE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CDE3B0-CE34-43BF-BE7E-D2943438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160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E174A3-5DBB-4C40-9C29-CA6EBCD62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EBAA72-BEA3-4442-8091-0F326BFA1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F40F796-0D67-4D7A-AB2B-73D30B62B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C199635-791D-4ABA-A489-5D9A2C21B2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D1A08FA-75AB-4ACD-A7B2-C3731E5AF0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9F364D8-7415-49C9-BE9D-C6765E0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628B11C-532B-4533-A08D-9FD3F6AB7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4303106-050E-4EB1-901F-8BAE40E8C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23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895883-7B4B-4166-802E-4C92AB64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4908782-D4F6-4F25-897D-D4B76CD19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73F6F52-CE73-4661-900F-C4939F0F3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04A8E8D-7805-4309-8E9A-7A68946B4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845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AF1DD11-F6A9-45B1-8989-A03068ED9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E9B899C-93D3-4294-8E5B-D17045F20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0081CC-4F4C-4EE7-9C8F-87FA75582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506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11E7F1-1234-4729-9A9C-A8173727E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26734C-E2DA-4337-87A0-F8B4A8D8A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86FDD27-A1F3-48E1-8EC1-A3AC987EA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BB0F23C-4720-4AEA-9720-BDEE2A1B5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0179C66-D3A0-448A-B5E4-9E9467D26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EDB4EFB-1F44-4EA9-85A5-C0423CF08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68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91C53F-DD7F-46B5-82B9-80EE36333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EA3385B-FCCC-46E8-9E67-A4C140ADB9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2E4432A-BE53-45C1-B0F3-EAAFF43FD8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05E65F-20F7-41A5-9974-174D75C19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2A9AE3-7372-457C-9ACB-AB062A07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8503BDF-172A-44D0-A501-74572D5D5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055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B5F75B-85DB-43F6-8444-5E9DE495C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3543B13-3691-4C91-A81E-77D247A71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D5ADC5-7203-4ABF-B5FF-4180B93183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A5C03-E52E-4837-8093-48E3FF2531D2}" type="datetimeFigureOut">
              <a:rPr lang="ru-RU" smtClean="0"/>
              <a:t>26.09.2023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9896BA-B2BD-4515-B0E0-EA2396D82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9A9DF8-0A31-4275-A00E-3D26D542DB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558E9-B2FE-4ECF-8077-1BED5F9CD3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2898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2.png"/><Relationship Id="rId7" Type="http://schemas.openxmlformats.org/officeDocument/2006/relationships/slide" Target="slid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slide" Target="slide14.xml"/><Relationship Id="rId5" Type="http://schemas.openxmlformats.org/officeDocument/2006/relationships/image" Target="../media/image4.png"/><Relationship Id="rId10" Type="http://schemas.openxmlformats.org/officeDocument/2006/relationships/slide" Target="slide12.xml"/><Relationship Id="rId4" Type="http://schemas.openxmlformats.org/officeDocument/2006/relationships/image" Target="../media/image3.png"/><Relationship Id="rId9" Type="http://schemas.openxmlformats.org/officeDocument/2006/relationships/slide" Target="slide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E5F19F-4242-4949-8F22-CAFE4724ED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Наработки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99AB01A-17A4-4E84-8B19-B887FB5A5F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Наработки по дифракционным нейронным сетям</a:t>
            </a:r>
          </a:p>
        </p:txBody>
      </p:sp>
    </p:spTree>
    <p:extLst>
      <p:ext uri="{BB962C8B-B14F-4D97-AF65-F5344CB8AC3E}">
        <p14:creationId xmlns:p14="http://schemas.microsoft.com/office/powerpoint/2010/main" val="4020051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3C86F3-C05A-4E52-8893-52533E0DE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Способ создания системы накопления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6FDFC746-CEAE-44D6-8924-932452981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8635" y="2180165"/>
            <a:ext cx="5401429" cy="38200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5543BC-31E2-46AD-A6B7-3D28BEF346A9}"/>
              </a:ext>
            </a:extLst>
          </p:cNvPr>
          <p:cNvSpPr txBox="1"/>
          <p:nvPr/>
        </p:nvSpPr>
        <p:spPr>
          <a:xfrm>
            <a:off x="7556499" y="2152650"/>
            <a:ext cx="36468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указании в аргументе определённой модели, происходит автоматическое считывание её внешних параметров (если они заданы по правилам). Далее создаётся документ, в котором описан каждый параметр и его свойства, которые можно откорректировать.</a:t>
            </a:r>
          </a:p>
          <a:p>
            <a:endParaRPr lang="ru-RU" dirty="0"/>
          </a:p>
          <a:p>
            <a:r>
              <a:rPr lang="ru-RU" dirty="0"/>
              <a:t>Далее, создание новых моделей и их обучение различными способами происходит через созданную базу данных.</a:t>
            </a:r>
          </a:p>
        </p:txBody>
      </p:sp>
    </p:spTree>
    <p:extLst>
      <p:ext uri="{BB962C8B-B14F-4D97-AF65-F5344CB8AC3E}">
        <p14:creationId xmlns:p14="http://schemas.microsoft.com/office/powerpoint/2010/main" val="2802032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C01A88-86CB-405B-B2C3-67A935A69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Способ хранения данных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8B487E9-5B7A-4EE5-B40B-BAFA2E08B7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93" r="216" b="124"/>
          <a:stretch/>
        </p:blipFill>
        <p:spPr>
          <a:xfrm>
            <a:off x="476250" y="2141538"/>
            <a:ext cx="7226391" cy="36623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818DA4-7216-47AE-83BD-4E41C63213F4}"/>
              </a:ext>
            </a:extLst>
          </p:cNvPr>
          <p:cNvSpPr txBox="1"/>
          <p:nvPr/>
        </p:nvSpPr>
        <p:spPr>
          <a:xfrm>
            <a:off x="8204200" y="2957056"/>
            <a:ext cx="35115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Способ хранения информации сделан так, чтобы можно было удобно производить поиск по определённым параметрам.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Для этого, в менеджере, был добавлен селектор, который можно вызвать с помощью </a:t>
            </a:r>
            <a:r>
              <a:rPr lang="en-US" dirty="0"/>
              <a:t>.selection(param1...)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5327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C5F2097A-E8FD-4273-9B91-9A3E6A218D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204353"/>
              </p:ext>
            </p:extLst>
          </p:nvPr>
        </p:nvGraphicFramePr>
        <p:xfrm>
          <a:off x="430909" y="0"/>
          <a:ext cx="1148233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Acrobat Document" r:id="rId3" imgW="20288197" imgH="12115663" progId="Acrobat.Document.DC">
                  <p:embed/>
                </p:oleObj>
              </mc:Choice>
              <mc:Fallback>
                <p:oleObj name="Acrobat Document" r:id="rId3" imgW="20288197" imgH="12115663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0909" y="0"/>
                        <a:ext cx="1148233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8423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B576DB-210A-4F04-BCA7-9D9D0399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362" y="624301"/>
            <a:ext cx="4136074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Множество универсальных тестов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89DFC6B-1BCB-445E-8AB5-0412596EB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74274" y="0"/>
            <a:ext cx="7217726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C62AB3-9162-49C7-BB99-9D2A41EA4E4F}"/>
              </a:ext>
            </a:extLst>
          </p:cNvPr>
          <p:cNvSpPr txBox="1"/>
          <p:nvPr/>
        </p:nvSpPr>
        <p:spPr>
          <a:xfrm>
            <a:off x="611702" y="3429000"/>
            <a:ext cx="40407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Сравнение моделей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Тесты распространения излучения через модель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Тесты различных слоёв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Тесты с вариацией параметров</a:t>
            </a:r>
          </a:p>
        </p:txBody>
      </p:sp>
    </p:spTree>
    <p:extLst>
      <p:ext uri="{BB962C8B-B14F-4D97-AF65-F5344CB8AC3E}">
        <p14:creationId xmlns:p14="http://schemas.microsoft.com/office/powerpoint/2010/main" val="118954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3F4D4E4-C3BA-42CE-A06A-17640086A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github.com/Belashov641618/DNN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829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5089608-F806-473F-B140-CCD56CCB9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058" y="231817"/>
            <a:ext cx="7497884" cy="639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05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7CDAF1-EB39-495C-808D-2109C2C59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Оглавление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Интерактивное оглавление 4">
                <a:extLst>
                  <a:ext uri="{FF2B5EF4-FFF2-40B4-BE49-F238E27FC236}">
                    <a16:creationId xmlns:a16="http://schemas.microsoft.com/office/drawing/2014/main" id="{FD10E6BA-1A8D-4100-A9E6-2530278AD9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53120705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D5DDA62B-F353-443E-B09B-2D36C336F83C}">
                    <psuz:zmPr id="{74638A11-7B28-4D73-9F61-64AF48421FA4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07479" y="342010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161CCEAC-6D9D-4A0C-9EE7-98C8F93AAA0E}">
                    <psuz:zmPr id="{CCE3812B-9275-4AE0-9C6E-B12A58A183A7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680460" y="342010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852E598A-D244-4125-819D-AEE0ACAE17DA}">
                    <psuz:zmPr id="{5114E5B7-A3C1-47DF-9B26-3BCD87976C97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953441" y="342010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777B40AD-3FED-4796-986A-C86FC0E1C8E9}">
                    <psuz:zmPr id="{8514259B-AAA7-418A-9561-318D2AEF27B4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07479" y="2234819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3DAAA08-5EC1-4A2B-9E35-B87D36A72252}">
                    <psuz:zmPr id="{F4158B0E-58BD-4CBE-B95A-110697F7EF2E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680460" y="2234819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Интерактивное оглавление 4">
                <a:extLst>
                  <a:ext uri="{FF2B5EF4-FFF2-40B4-BE49-F238E27FC236}">
                    <a16:creationId xmlns:a16="http://schemas.microsoft.com/office/drawing/2014/main" id="{FD10E6BA-1A8D-4100-A9E6-2530278AD9D8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825625"/>
                <a:ext cx="10515600" cy="4351338"/>
                <a:chOff x="838200" y="1825625"/>
                <a:chExt cx="10515600" cy="4351338"/>
              </a:xfrm>
            </p:grpSpPr>
            <p:pic>
              <p:nvPicPr>
                <p:cNvPr id="6" name="Рисунок 6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245679" y="2167635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Рисунок 7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518660" y="2167635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8" name="Рисунок 8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791641" y="2167635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9" name="Рисунок 9">
                  <a:hlinkClick r:id="rId1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245679" y="4060444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0" name="Рисунок 10">
                  <a:hlinkClick r:id="rId11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18660" y="4060444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3053603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6D0F1C-9FEC-49D0-9B55-314BBD450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 дифракционные сети</a:t>
            </a:r>
          </a:p>
        </p:txBody>
      </p: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0B98E04E-49E8-4D79-93B6-A850E8F4821E}"/>
              </a:ext>
            </a:extLst>
          </p:cNvPr>
          <p:cNvGrpSpPr/>
          <p:nvPr/>
        </p:nvGrpSpPr>
        <p:grpSpPr>
          <a:xfrm>
            <a:off x="349873" y="1630665"/>
            <a:ext cx="5746127" cy="3596670"/>
            <a:chOff x="349873" y="1630665"/>
            <a:chExt cx="5746127" cy="3596670"/>
          </a:xfrm>
        </p:grpSpPr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61E028FD-1958-4740-AF7C-A015ADA9D9C5}"/>
                </a:ext>
              </a:extLst>
            </p:cNvPr>
            <p:cNvGrpSpPr/>
            <p:nvPr/>
          </p:nvGrpSpPr>
          <p:grpSpPr>
            <a:xfrm>
              <a:off x="349873" y="1630665"/>
              <a:ext cx="5746127" cy="3596670"/>
              <a:chOff x="349873" y="1690688"/>
              <a:chExt cx="5746127" cy="3596670"/>
            </a:xfrm>
          </p:grpSpPr>
          <p:grpSp>
            <p:nvGrpSpPr>
              <p:cNvPr id="24" name="Группа 23">
                <a:extLst>
                  <a:ext uri="{FF2B5EF4-FFF2-40B4-BE49-F238E27FC236}">
                    <a16:creationId xmlns:a16="http://schemas.microsoft.com/office/drawing/2014/main" id="{CDAE7D38-E43D-4BD3-B06F-5D156F15D3A1}"/>
                  </a:ext>
                </a:extLst>
              </p:cNvPr>
              <p:cNvGrpSpPr/>
              <p:nvPr/>
            </p:nvGrpSpPr>
            <p:grpSpPr>
              <a:xfrm>
                <a:off x="361684" y="1690688"/>
                <a:ext cx="5734316" cy="3596670"/>
                <a:chOff x="5238482" y="2419910"/>
                <a:chExt cx="5734316" cy="3596670"/>
              </a:xfrm>
            </p:grpSpPr>
            <p:sp>
              <p:nvSpPr>
                <p:cNvPr id="4" name="Прямоугольник 3">
                  <a:extLst>
                    <a:ext uri="{FF2B5EF4-FFF2-40B4-BE49-F238E27FC236}">
                      <a16:creationId xmlns:a16="http://schemas.microsoft.com/office/drawing/2014/main" id="{9E6FFA3E-006F-4779-9449-AB95210F5B75}"/>
                    </a:ext>
                  </a:extLst>
                </p:cNvPr>
                <p:cNvSpPr/>
                <p:nvPr/>
              </p:nvSpPr>
              <p:spPr>
                <a:xfrm>
                  <a:off x="5827690" y="2419910"/>
                  <a:ext cx="199623" cy="3596670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5" name="Прямоугольник 4">
                  <a:extLst>
                    <a:ext uri="{FF2B5EF4-FFF2-40B4-BE49-F238E27FC236}">
                      <a16:creationId xmlns:a16="http://schemas.microsoft.com/office/drawing/2014/main" id="{EF42884D-DA8A-404D-8601-7F554FAF3112}"/>
                    </a:ext>
                  </a:extLst>
                </p:cNvPr>
                <p:cNvSpPr/>
                <p:nvPr/>
              </p:nvSpPr>
              <p:spPr>
                <a:xfrm>
                  <a:off x="6685208" y="2419910"/>
                  <a:ext cx="199623" cy="3596670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7" name="Прямоугольник 6">
                  <a:extLst>
                    <a:ext uri="{FF2B5EF4-FFF2-40B4-BE49-F238E27FC236}">
                      <a16:creationId xmlns:a16="http://schemas.microsoft.com/office/drawing/2014/main" id="{7CA8BA98-2043-4498-B1AB-900E7801F163}"/>
                    </a:ext>
                  </a:extLst>
                </p:cNvPr>
                <p:cNvSpPr/>
                <p:nvPr/>
              </p:nvSpPr>
              <p:spPr>
                <a:xfrm>
                  <a:off x="8400244" y="2419910"/>
                  <a:ext cx="199623" cy="3596670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8" name="Прямоугольник 7">
                  <a:extLst>
                    <a:ext uri="{FF2B5EF4-FFF2-40B4-BE49-F238E27FC236}">
                      <a16:creationId xmlns:a16="http://schemas.microsoft.com/office/drawing/2014/main" id="{EE023307-019B-4F86-B42B-F3926809BFFE}"/>
                    </a:ext>
                  </a:extLst>
                </p:cNvPr>
                <p:cNvSpPr/>
                <p:nvPr/>
              </p:nvSpPr>
              <p:spPr>
                <a:xfrm>
                  <a:off x="9257762" y="2419910"/>
                  <a:ext cx="199623" cy="3596670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9" name="Прямоугольник 8">
                  <a:extLst>
                    <a:ext uri="{FF2B5EF4-FFF2-40B4-BE49-F238E27FC236}">
                      <a16:creationId xmlns:a16="http://schemas.microsoft.com/office/drawing/2014/main" id="{12B7A75F-7A2E-4ADD-A48E-5692A91B72AD}"/>
                    </a:ext>
                  </a:extLst>
                </p:cNvPr>
                <p:cNvSpPr/>
                <p:nvPr/>
              </p:nvSpPr>
              <p:spPr>
                <a:xfrm>
                  <a:off x="10115280" y="2419910"/>
                  <a:ext cx="199623" cy="851324"/>
                </a:xfrm>
                <a:prstGeom prst="rect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0" name="Прямоугольник 9">
                  <a:extLst>
                    <a:ext uri="{FF2B5EF4-FFF2-40B4-BE49-F238E27FC236}">
                      <a16:creationId xmlns:a16="http://schemas.microsoft.com/office/drawing/2014/main" id="{953EE72C-E183-4FAF-A2B2-BD688B9ADE56}"/>
                    </a:ext>
                  </a:extLst>
                </p:cNvPr>
                <p:cNvSpPr/>
                <p:nvPr/>
              </p:nvSpPr>
              <p:spPr>
                <a:xfrm>
                  <a:off x="10115280" y="5165256"/>
                  <a:ext cx="199623" cy="851324"/>
                </a:xfrm>
                <a:prstGeom prst="rect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1" name="Прямоугольник 10">
                  <a:extLst>
                    <a:ext uri="{FF2B5EF4-FFF2-40B4-BE49-F238E27FC236}">
                      <a16:creationId xmlns:a16="http://schemas.microsoft.com/office/drawing/2014/main" id="{DE3B21A5-3754-4477-AD1B-D16FBFC2A6A5}"/>
                    </a:ext>
                  </a:extLst>
                </p:cNvPr>
                <p:cNvSpPr/>
                <p:nvPr/>
              </p:nvSpPr>
              <p:spPr>
                <a:xfrm>
                  <a:off x="10115280" y="3792583"/>
                  <a:ext cx="199623" cy="851324"/>
                </a:xfrm>
                <a:prstGeom prst="rect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cxnSp>
              <p:nvCxnSpPr>
                <p:cNvPr id="15" name="Прямая со стрелкой 14">
                  <a:extLst>
                    <a:ext uri="{FF2B5EF4-FFF2-40B4-BE49-F238E27FC236}">
                      <a16:creationId xmlns:a16="http://schemas.microsoft.com/office/drawing/2014/main" id="{2FE8F833-6B0E-420B-9879-FCB9C69CE8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96000" y="4218245"/>
                  <a:ext cx="510862" cy="1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Прямая со стрелкой 17">
                  <a:extLst>
                    <a:ext uri="{FF2B5EF4-FFF2-40B4-BE49-F238E27FC236}">
                      <a16:creationId xmlns:a16="http://schemas.microsoft.com/office/drawing/2014/main" id="{66905F49-599D-431C-93CC-CE11789E17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238482" y="4218245"/>
                  <a:ext cx="510862" cy="1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Прямая со стрелкой 18">
                  <a:extLst>
                    <a:ext uri="{FF2B5EF4-FFF2-40B4-BE49-F238E27FC236}">
                      <a16:creationId xmlns:a16="http://schemas.microsoft.com/office/drawing/2014/main" id="{79F18A28-27B1-45A6-AD9A-1BC31071F7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958347" y="4218245"/>
                  <a:ext cx="510862" cy="1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Прямая со стрелкой 19">
                  <a:extLst>
                    <a:ext uri="{FF2B5EF4-FFF2-40B4-BE49-F238E27FC236}">
                      <a16:creationId xmlns:a16="http://schemas.microsoft.com/office/drawing/2014/main" id="{610EABF2-DFB1-4CEA-AE6E-488F5258AD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815865" y="4218244"/>
                  <a:ext cx="510862" cy="1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Прямая со стрелкой 20">
                  <a:extLst>
                    <a:ext uri="{FF2B5EF4-FFF2-40B4-BE49-F238E27FC236}">
                      <a16:creationId xmlns:a16="http://schemas.microsoft.com/office/drawing/2014/main" id="{6EAAD36C-3503-4C13-91E3-A5BB7F8161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673383" y="4218244"/>
                  <a:ext cx="510862" cy="1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Прямая со стрелкой 21">
                  <a:extLst>
                    <a:ext uri="{FF2B5EF4-FFF2-40B4-BE49-F238E27FC236}">
                      <a16:creationId xmlns:a16="http://schemas.microsoft.com/office/drawing/2014/main" id="{830008C0-8A1B-466D-8BE8-39120B8496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30901" y="4218244"/>
                  <a:ext cx="510862" cy="1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Прямая со стрелкой 22">
                  <a:extLst>
                    <a:ext uri="{FF2B5EF4-FFF2-40B4-BE49-F238E27FC236}">
                      <a16:creationId xmlns:a16="http://schemas.microsoft.com/office/drawing/2014/main" id="{204CCEF0-A6A5-47E6-8BE1-FB5A1AAA12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461936" y="4218243"/>
                  <a:ext cx="510862" cy="1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39E3DD09-C75A-4701-A169-56082284D0EC}"/>
                      </a:ext>
                    </a:extLst>
                  </p:cNvPr>
                  <p:cNvSpPr txBox="1"/>
                  <p:nvPr/>
                </p:nvSpPr>
                <p:spPr>
                  <a:xfrm>
                    <a:off x="349873" y="3036471"/>
                    <a:ext cx="48832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oMath>
                      </m:oMathPara>
                    </a14:m>
                    <a:endParaRPr lang="ru-RU" dirty="0"/>
                  </a:p>
                </p:txBody>
              </p:sp>
            </mc:Choice>
            <mc:Fallback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39E3DD09-C75A-4701-A169-56082284D0E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49873" y="3036471"/>
                    <a:ext cx="488327" cy="369332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ru-RU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02E3B741-A42A-471D-9A10-B2836F126E8C}"/>
                      </a:ext>
                    </a:extLst>
                  </p:cNvPr>
                  <p:cNvSpPr txBox="1"/>
                  <p:nvPr/>
                </p:nvSpPr>
                <p:spPr>
                  <a:xfrm>
                    <a:off x="1216518" y="3036471"/>
                    <a:ext cx="48832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ru-RU" dirty="0"/>
                  </a:p>
                </p:txBody>
              </p:sp>
            </mc:Choice>
            <mc:Fallback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02E3B741-A42A-471D-9A10-B2836F126E8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16518" y="3036471"/>
                    <a:ext cx="488327" cy="3693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ru-RU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7C199135-C5B3-42D9-AD34-54F6FE43D9B5}"/>
                      </a:ext>
                    </a:extLst>
                  </p:cNvPr>
                  <p:cNvSpPr txBox="1"/>
                  <p:nvPr/>
                </p:nvSpPr>
                <p:spPr>
                  <a:xfrm>
                    <a:off x="2092816" y="3059668"/>
                    <a:ext cx="48832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ru-RU" dirty="0"/>
                  </a:p>
                </p:txBody>
              </p:sp>
            </mc:Choice>
            <mc:Fallback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7C199135-C5B3-42D9-AD34-54F6FE43D9B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092816" y="3059668"/>
                    <a:ext cx="488327" cy="36933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ru-RU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CBC1FE59-F950-4F8B-BDFB-4CB5C9E7061A}"/>
                      </a:ext>
                    </a:extLst>
                  </p:cNvPr>
                  <p:cNvSpPr txBox="1"/>
                  <p:nvPr/>
                </p:nvSpPr>
                <p:spPr>
                  <a:xfrm>
                    <a:off x="2950334" y="3036471"/>
                    <a:ext cx="48832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b>
                          </m:sSub>
                        </m:oMath>
                      </m:oMathPara>
                    </a14:m>
                    <a:endParaRPr lang="ru-RU" dirty="0"/>
                  </a:p>
                </p:txBody>
              </p:sp>
            </mc:Choice>
            <mc:Fallback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CBC1FE59-F950-4F8B-BDFB-4CB5C9E7061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50334" y="3036471"/>
                    <a:ext cx="488327" cy="369332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r="-27500"/>
                    </a:stretch>
                  </a:blipFill>
                </p:spPr>
                <p:txBody>
                  <a:bodyPr/>
                  <a:lstStyle/>
                  <a:p>
                    <a:r>
                      <a:rPr lang="ru-RU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9C902B2-F02A-4591-9394-7E0D8D45DF09}"/>
                      </a:ext>
                    </a:extLst>
                  </p:cNvPr>
                  <p:cNvSpPr txBox="1"/>
                  <p:nvPr/>
                </p:nvSpPr>
                <p:spPr>
                  <a:xfrm>
                    <a:off x="3807852" y="3059668"/>
                    <a:ext cx="48832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oMath>
                      </m:oMathPara>
                    </a14:m>
                    <a:endParaRPr lang="ru-RU" dirty="0"/>
                  </a:p>
                </p:txBody>
              </p:sp>
            </mc:Choice>
            <mc:Fallback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9C902B2-F02A-4591-9394-7E0D8D45DF0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07852" y="3059668"/>
                    <a:ext cx="488327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r="-27500"/>
                    </a:stretch>
                  </a:blipFill>
                </p:spPr>
                <p:txBody>
                  <a:bodyPr/>
                  <a:lstStyle/>
                  <a:p>
                    <a:r>
                      <a:rPr lang="ru-RU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17BD7755-8219-478A-A6EE-F3A8602AE45E}"/>
                      </a:ext>
                    </a:extLst>
                  </p:cNvPr>
                  <p:cNvSpPr txBox="1"/>
                  <p:nvPr/>
                </p:nvSpPr>
                <p:spPr>
                  <a:xfrm>
                    <a:off x="4665371" y="3059668"/>
                    <a:ext cx="48832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oMath>
                      </m:oMathPara>
                    </a14:m>
                    <a:endParaRPr lang="ru-RU" dirty="0"/>
                  </a:p>
                </p:txBody>
              </p:sp>
            </mc:Choice>
            <mc:Fallback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17BD7755-8219-478A-A6EE-F3A8602AE45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665371" y="3059668"/>
                    <a:ext cx="488327" cy="36933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ru-RU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61820392-47DA-493A-9225-AD7EC51FA289}"/>
                      </a:ext>
                    </a:extLst>
                  </p:cNvPr>
                  <p:cNvSpPr txBox="1"/>
                  <p:nvPr/>
                </p:nvSpPr>
                <p:spPr>
                  <a:xfrm>
                    <a:off x="5596405" y="3059668"/>
                    <a:ext cx="48832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oMath>
                      </m:oMathPara>
                    </a14:m>
                    <a:endParaRPr lang="ru-RU" dirty="0"/>
                  </a:p>
                </p:txBody>
              </p:sp>
            </mc:Choice>
            <mc:Fallback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61820392-47DA-493A-9225-AD7EC51FA28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596405" y="3059668"/>
                    <a:ext cx="488327" cy="369332"/>
                  </a:xfrm>
                  <a:prstGeom prst="rect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ru-RU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36" name="Группа 35">
              <a:extLst>
                <a:ext uri="{FF2B5EF4-FFF2-40B4-BE49-F238E27FC236}">
                  <a16:creationId xmlns:a16="http://schemas.microsoft.com/office/drawing/2014/main" id="{78DF9925-19F5-48D8-B1B2-D2A6876606FF}"/>
                </a:ext>
              </a:extLst>
            </p:cNvPr>
            <p:cNvGrpSpPr/>
            <p:nvPr/>
          </p:nvGrpSpPr>
          <p:grpSpPr>
            <a:xfrm>
              <a:off x="2677341" y="3410998"/>
              <a:ext cx="176942" cy="36000"/>
              <a:chOff x="2632565" y="3410997"/>
              <a:chExt cx="176942" cy="36000"/>
            </a:xfrm>
          </p:grpSpPr>
          <p:sp>
            <p:nvSpPr>
              <p:cNvPr id="33" name="Овал 32">
                <a:extLst>
                  <a:ext uri="{FF2B5EF4-FFF2-40B4-BE49-F238E27FC236}">
                    <a16:creationId xmlns:a16="http://schemas.microsoft.com/office/drawing/2014/main" id="{A333050F-5952-4EE6-B440-8788FD4393B4}"/>
                  </a:ext>
                </a:extLst>
              </p:cNvPr>
              <p:cNvSpPr/>
              <p:nvPr/>
            </p:nvSpPr>
            <p:spPr>
              <a:xfrm>
                <a:off x="2632565" y="3410997"/>
                <a:ext cx="36000" cy="36000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4" name="Овал 33">
                <a:extLst>
                  <a:ext uri="{FF2B5EF4-FFF2-40B4-BE49-F238E27FC236}">
                    <a16:creationId xmlns:a16="http://schemas.microsoft.com/office/drawing/2014/main" id="{310C508B-3FF2-40B2-B915-FCB97BE67864}"/>
                  </a:ext>
                </a:extLst>
              </p:cNvPr>
              <p:cNvSpPr/>
              <p:nvPr/>
            </p:nvSpPr>
            <p:spPr>
              <a:xfrm>
                <a:off x="2703036" y="3410997"/>
                <a:ext cx="36000" cy="36000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5" name="Овал 34">
                <a:extLst>
                  <a:ext uri="{FF2B5EF4-FFF2-40B4-BE49-F238E27FC236}">
                    <a16:creationId xmlns:a16="http://schemas.microsoft.com/office/drawing/2014/main" id="{8A7DE831-901E-4B50-BF14-4FE6F364A466}"/>
                  </a:ext>
                </a:extLst>
              </p:cNvPr>
              <p:cNvSpPr/>
              <p:nvPr/>
            </p:nvSpPr>
            <p:spPr>
              <a:xfrm>
                <a:off x="2773507" y="3410997"/>
                <a:ext cx="36000" cy="36000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26B74F55-C597-4B93-9431-2F002220182D}"/>
                  </a:ext>
                </a:extLst>
              </p:cNvPr>
              <p:cNvSpPr txBox="1"/>
              <p:nvPr/>
            </p:nvSpPr>
            <p:spPr>
              <a:xfrm>
                <a:off x="6260650" y="1630665"/>
                <a:ext cx="5587827" cy="3788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600" dirty="0"/>
                  <a:t>-</a:t>
                </a:r>
                <a:r>
                  <a:rPr lang="ru-RU" sz="1600" dirty="0"/>
                  <a:t>поле задаваемое излучателем</a:t>
                </a:r>
                <a:br>
                  <a:rPr lang="ru-RU" sz="1600" dirty="0"/>
                </a:br>
                <a:endParaRPr lang="ru-RU" sz="1600" dirty="0"/>
              </a:p>
              <a:p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ru-RU" sz="1600" dirty="0"/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1600" dirty="0"/>
                  <a:t> - некоторый коэффициент передачи, например задержка по фазе в каждой точке маски.</a:t>
                </a:r>
                <a:br>
                  <a:rPr lang="ru-RU" sz="1600" dirty="0"/>
                </a:br>
                <a:endParaRPr lang="ru-RU" sz="1600" dirty="0"/>
              </a:p>
              <a:p>
                <a:r>
                  <a:rPr lang="ru-RU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∬"/>
                        <m:limLoc m:val="undOvr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n-US" sz="1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acc>
                          <m:accPr>
                            <m:chr m:val="̃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`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`</m:t>
                                </m:r>
                              </m:e>
                            </m:d>
                          </m:e>
                        </m:acc>
                      </m:e>
                    </m:nary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∙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𝑤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`,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`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∙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𝑑𝑆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`</m:t>
                    </m:r>
                  </m:oMath>
                </a14:m>
                <a:r>
                  <a:rPr lang="ru-RU" sz="1600" dirty="0"/>
                  <a:t>, где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ru-RU" sz="1600" dirty="0"/>
                  <a:t> некоторый весовой коэффициент, зависящий от взаимного расположения точек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1600" dirty="0"/>
                  <a:t> </a:t>
                </a:r>
                <a:r>
                  <a:rPr lang="ru-RU" sz="1600" dirty="0"/>
                  <a:t>и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`,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`</m:t>
                    </m:r>
                  </m:oMath>
                </a14:m>
                <a:r>
                  <a:rPr lang="ru-RU" sz="1600" dirty="0"/>
                  <a:t>.</a:t>
                </a:r>
              </a:p>
              <a:p>
                <a:br>
                  <a:rPr lang="ru-RU" sz="1600" dirty="0"/>
                </a:br>
                <a:endParaRPr lang="en-US" sz="1600" dirty="0"/>
              </a:p>
              <a:p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sz="1600" dirty="0"/>
                  <a:t> </a:t>
                </a:r>
                <a:r>
                  <a:rPr lang="en-US" sz="1600" dirty="0"/>
                  <a:t>–</a:t>
                </a:r>
                <a:r>
                  <a:rPr lang="ru-RU" sz="1600" dirty="0"/>
                  <a:t> некоторая функция детекторов. Наиболее вероятный вид: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∬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d>
                          <m:d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∙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𝑑𝑆</m:t>
                        </m:r>
                      </m:e>
                    </m:nary>
                  </m:oMath>
                </a14:m>
                <a:r>
                  <a:rPr lang="ru-RU" sz="1600" dirty="0"/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u-RU" sz="1600" dirty="0"/>
                  <a:t> - некоторая маска детектора.</a:t>
                </a:r>
              </a:p>
            </p:txBody>
          </p:sp>
        </mc:Choice>
        <mc:Fallback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26B74F55-C597-4B93-9431-2F00222018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0650" y="1630665"/>
                <a:ext cx="5587827" cy="3788217"/>
              </a:xfrm>
              <a:prstGeom prst="rect">
                <a:avLst/>
              </a:prstGeom>
              <a:blipFill>
                <a:blip r:embed="rId9"/>
                <a:stretch>
                  <a:fillRect l="-545" t="-482" b="-77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3548E80-2744-4D99-A1B1-7C553B2F2E1B}"/>
                  </a:ext>
                </a:extLst>
              </p:cNvPr>
              <p:cNvSpPr txBox="1"/>
              <p:nvPr/>
            </p:nvSpPr>
            <p:spPr>
              <a:xfrm>
                <a:off x="349873" y="5588000"/>
                <a:ext cx="11498604" cy="12093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В случае численного вычисления и дискретизации задачи уравнения крайне похоже на уравнения использующиеся в многослойных нейронных сетях: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𝑘𝑙</m:t>
                          </m:r>
                        </m:sup>
                      </m:sSubSup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𝑝𝑞</m:t>
                              </m:r>
                            </m:sup>
                          </m:sSub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∙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𝑝𝑞</m:t>
                                  </m:r>
                                </m:sup>
                              </m:sSubSup>
                              <m:sSubSup>
                                <m:sSub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𝑘𝑙𝑝𝑞</m:t>
                                  </m:r>
                                </m:sup>
                              </m:sSubSup>
                              <m:r>
                                <m:rPr>
                                  <m:sty m:val="p"/>
                                </m:rPr>
                                <a:rPr lang="en-US" sz="16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</m:d>
                        </m:e>
                      </m:nary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𝑝𝑞</m:t>
                              </m:r>
                            </m:sup>
                          </m:sSub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∙</m:t>
                          </m:r>
                          <m:sSubSup>
                            <m:sSub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𝑘𝑙𝑝𝑞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ru-RU" sz="1600" dirty="0"/>
              </a:p>
            </p:txBody>
          </p:sp>
        </mc:Choice>
        <mc:Fallback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3548E80-2744-4D99-A1B1-7C553B2F2E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873" y="5588000"/>
                <a:ext cx="11498604" cy="1209305"/>
              </a:xfrm>
              <a:prstGeom prst="rect">
                <a:avLst/>
              </a:prstGeom>
              <a:blipFill>
                <a:blip r:embed="rId10"/>
                <a:stretch>
                  <a:fillRect l="-265" t="-15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6281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980B06-2897-4827-82DE-538520658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Расчёт дифракции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C945CFE-E476-46E2-94EE-4A7B093C7B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Кирхгофф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Объект 4">
                <a:extLst>
                  <a:ext uri="{FF2B5EF4-FFF2-40B4-BE49-F238E27FC236}">
                    <a16:creationId xmlns:a16="http://schemas.microsoft.com/office/drawing/2014/main" id="{43CEE3D0-6887-4843-9A18-98C66CDD8637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mtClean="0"/>
                        </m:ctrlPr>
                      </m:sSubSupPr>
                      <m:e>
                        <m:r>
                          <a:rPr lang="en-US" smtClean="0"/>
                          <m:t>𝑈</m:t>
                        </m:r>
                      </m:e>
                      <m:sub>
                        <m:r>
                          <a:rPr lang="en-US" smtClean="0"/>
                          <m:t>1</m:t>
                        </m:r>
                      </m:sub>
                      <m:sup>
                        <m:r>
                          <a:rPr lang="en-US" smtClean="0"/>
                          <m:t>𝑖𝑗</m:t>
                        </m:r>
                      </m:sup>
                    </m:sSubSup>
                    <m:r>
                      <a:rPr lang="en-US" smtClean="0"/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mtClean="0"/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mtClean="0"/>
                          <m:t>𝑝</m:t>
                        </m:r>
                        <m:r>
                          <a:rPr lang="en-US" smtClean="0"/>
                          <m:t>,</m:t>
                        </m:r>
                        <m:r>
                          <a:rPr lang="en-US" smtClean="0"/>
                          <m:t>𝑞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smtClean="0"/>
                            </m:ctrlPr>
                          </m:sSubSupPr>
                          <m:e>
                            <m:r>
                              <a:rPr lang="en-US" smtClean="0"/>
                              <m:t>𝑈</m:t>
                            </m:r>
                          </m:e>
                          <m:sub>
                            <m:r>
                              <a:rPr lang="en-US" smtClean="0"/>
                              <m:t>0</m:t>
                            </m:r>
                          </m:sub>
                          <m:sup>
                            <m:r>
                              <a:rPr lang="en-US" smtClean="0"/>
                              <m:t>𝑝𝑞</m:t>
                            </m:r>
                          </m:sup>
                        </m:sSubSup>
                        <m:r>
                          <a:rPr lang="en-US" smtClean="0"/>
                          <m:t>∙</m:t>
                        </m:r>
                        <m:sSubSup>
                          <m:sSubSupPr>
                            <m:ctrlPr>
                              <a:rPr lang="en-US" smtClean="0"/>
                            </m:ctrlPr>
                          </m:sSubSupPr>
                          <m:e>
                            <m:r>
                              <a:rPr lang="en-US" smtClean="0"/>
                              <m:t>𝑃</m:t>
                            </m:r>
                          </m:e>
                          <m:sub>
                            <m:r>
                              <a:rPr lang="en-US" smtClean="0"/>
                              <m:t>𝑖𝑗</m:t>
                            </m:r>
                          </m:sub>
                          <m:sup>
                            <m:r>
                              <a:rPr lang="en-US" smtClean="0"/>
                              <m:t>𝑝𝑞</m:t>
                            </m:r>
                          </m:sup>
                        </m:sSubSup>
                      </m:e>
                    </m:nary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smtClean="0"/>
                      <m:t>→</m:t>
                    </m:r>
                    <m:sSub>
                      <m:sSubPr>
                        <m:ctrlPr>
                          <a:rPr lang="en-US" smtClean="0"/>
                        </m:ctrlPr>
                      </m:sSubPr>
                      <m:e>
                        <m:r>
                          <a:rPr lang="en-US" smtClean="0"/>
                          <m:t>𝑈</m:t>
                        </m:r>
                      </m:e>
                      <m:sub>
                        <m:r>
                          <a:rPr lang="en-US" smtClean="0"/>
                          <m:t>1</m:t>
                        </m:r>
                      </m:sub>
                    </m:sSub>
                    <m:r>
                      <a:rPr lang="en-US" smtClean="0"/>
                      <m:t>=</m:t>
                    </m:r>
                    <m:r>
                      <a:rPr lang="en-US" smtClean="0"/>
                      <m:t>𝑐𝑜𝑛𝑣</m:t>
                    </m:r>
                    <m:r>
                      <a:rPr lang="en-US" smtClean="0"/>
                      <m:t>2</m:t>
                    </m:r>
                    <m:d>
                      <m:dPr>
                        <m:ctrlPr>
                          <a:rPr lang="en-US" smtClean="0"/>
                        </m:ctrlPr>
                      </m:dPr>
                      <m:e>
                        <m:sSub>
                          <m:sSubPr>
                            <m:ctrlPr>
                              <a:rPr lang="en-US" smtClean="0"/>
                            </m:ctrlPr>
                          </m:sSubPr>
                          <m:e>
                            <m:r>
                              <a:rPr lang="en-US" smtClean="0"/>
                              <m:t>𝑈</m:t>
                            </m:r>
                          </m:e>
                          <m:sub>
                            <m:r>
                              <a:rPr lang="en-US" smtClean="0"/>
                              <m:t>0</m:t>
                            </m:r>
                          </m:sub>
                        </m:sSub>
                        <m:r>
                          <a:rPr lang="en-US" smtClean="0"/>
                          <m:t>, </m:t>
                        </m:r>
                        <m:r>
                          <a:rPr lang="en-US" smtClean="0"/>
                          <m:t>𝑃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ru-RU" dirty="0"/>
                  <a:t>Высокая сложность алгоритма </a:t>
                </a:r>
              </a:p>
              <a:p>
                <a:r>
                  <a:rPr lang="ru-RU" dirty="0"/>
                  <a:t>Большое потребление памяти</a:t>
                </a:r>
              </a:p>
              <a:p>
                <a:r>
                  <a:rPr lang="ru-RU" dirty="0"/>
                  <a:t>Отсутствует проблема с граничными условиями</a:t>
                </a:r>
              </a:p>
            </p:txBody>
          </p:sp>
        </mc:Choice>
        <mc:Fallback>
          <p:sp>
            <p:nvSpPr>
              <p:cNvPr id="5" name="Объект 4">
                <a:extLst>
                  <a:ext uri="{FF2B5EF4-FFF2-40B4-BE49-F238E27FC236}">
                    <a16:creationId xmlns:a16="http://schemas.microsoft.com/office/drawing/2014/main" id="{43CEE3D0-6887-4843-9A18-98C66CDD86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2128" r="-118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Текст 5">
            <a:extLst>
              <a:ext uri="{FF2B5EF4-FFF2-40B4-BE49-F238E27FC236}">
                <a16:creationId xmlns:a16="http://schemas.microsoft.com/office/drawing/2014/main" id="{21215A9E-A6A3-465E-9FEA-AFBF2C1910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Фурье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Объект 6">
                <a:extLst>
                  <a:ext uri="{FF2B5EF4-FFF2-40B4-BE49-F238E27FC236}">
                    <a16:creationId xmlns:a16="http://schemas.microsoft.com/office/drawing/2014/main" id="{A8B0D9C9-C236-49B5-A515-3060D18D1B59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>
                <a:normAutofit lnSpcReduction="10000"/>
              </a:bodyPr>
              <a:lstStyle/>
              <a:p>
                <a:endParaRPr lang="ru-RU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mtClean="0"/>
                        </m:ctrlPr>
                      </m:sSubPr>
                      <m:e>
                        <m:r>
                          <a:rPr lang="en-US" smtClean="0"/>
                          <m:t>𝑈</m:t>
                        </m:r>
                      </m:e>
                      <m:sub>
                        <m:r>
                          <a:rPr lang="en-US" smtClean="0"/>
                          <m:t>1</m:t>
                        </m:r>
                      </m:sub>
                    </m:sSub>
                    <m:r>
                      <a:rPr lang="en-US" smtClean="0"/>
                      <m:t>=</m:t>
                    </m:r>
                    <m:sSup>
                      <m:sSupPr>
                        <m:ctrlPr>
                          <a:rPr lang="en-US" smtClean="0"/>
                        </m:ctrlPr>
                      </m:sSupPr>
                      <m:e>
                        <m:r>
                          <a:rPr lang="en-US" smtClean="0"/>
                          <m:t>ℱ</m:t>
                        </m:r>
                      </m:e>
                      <m:sup>
                        <m:r>
                          <a:rPr lang="en-US" smtClean="0"/>
                          <m:t>−1</m:t>
                        </m:r>
                      </m:sup>
                    </m:sSup>
                    <m:d>
                      <m:dPr>
                        <m:ctrlPr>
                          <a:rPr lang="en-US" smtClean="0"/>
                        </m:ctrlPr>
                      </m:dPr>
                      <m:e>
                        <m:r>
                          <a:rPr lang="en-US" smtClean="0"/>
                          <m:t>ℱ</m:t>
                        </m:r>
                        <m:d>
                          <m:dPr>
                            <m:ctrlPr>
                              <a:rPr lang="en-US" smtClean="0"/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mtClean="0"/>
                                </m:ctrlPr>
                              </m:sSubPr>
                              <m:e>
                                <m:r>
                                  <a:rPr lang="en-US" smtClean="0"/>
                                  <m:t>𝑈</m:t>
                                </m:r>
                              </m:e>
                              <m:sub>
                                <m:r>
                                  <a:rPr lang="en-US" smtClean="0"/>
                                  <m:t>0</m:t>
                                </m:r>
                              </m:sub>
                            </m:sSub>
                          </m:e>
                        </m:d>
                        <m:r>
                          <a:rPr lang="en-US" smtClean="0"/>
                          <m:t>∙</m:t>
                        </m:r>
                        <m:r>
                          <a:rPr lang="en-US" smtClean="0"/>
                          <m:t>𝑃</m:t>
                        </m:r>
                      </m:e>
                    </m:d>
                  </m:oMath>
                </a14:m>
                <a:br>
                  <a:rPr lang="ru-RU" dirty="0"/>
                </a:br>
                <a:endParaRPr lang="ru-RU" dirty="0"/>
              </a:p>
              <a:p>
                <a:endParaRPr lang="ru-RU" dirty="0"/>
              </a:p>
              <a:p>
                <a:r>
                  <a:rPr lang="ru-RU" dirty="0"/>
                  <a:t>Низкая сложность алгоритма</a:t>
                </a:r>
              </a:p>
              <a:p>
                <a:r>
                  <a:rPr lang="ru-RU" dirty="0"/>
                  <a:t>Меньшее потребление памяти</a:t>
                </a:r>
              </a:p>
              <a:p>
                <a:r>
                  <a:rPr lang="ru-RU" dirty="0"/>
                  <a:t>Ошибки связанные с граничными условиями</a:t>
                </a:r>
              </a:p>
            </p:txBody>
          </p:sp>
        </mc:Choice>
        <mc:Fallback>
          <p:sp>
            <p:nvSpPr>
              <p:cNvPr id="7" name="Объект 6">
                <a:extLst>
                  <a:ext uri="{FF2B5EF4-FFF2-40B4-BE49-F238E27FC236}">
                    <a16:creationId xmlns:a16="http://schemas.microsoft.com/office/drawing/2014/main" id="{A8B0D9C9-C236-49B5-A515-3060D18D1B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3"/>
                <a:stretch>
                  <a:fillRect l="-2118" r="-471" b="-14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533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F92D71-9D4E-48E0-84F7-99644ED65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Симуляция фазовой маски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1D42C884-3327-4047-B86B-0D06B363262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На данный момент фазовая маска учитывается просто как изменяемая задержка по фазе в каждой точке.</a:t>
            </a:r>
          </a:p>
          <a:p>
            <a:endParaRPr lang="ru-RU" dirty="0"/>
          </a:p>
          <a:p>
            <a:r>
              <a:rPr lang="ru-RU" dirty="0"/>
              <a:t>Проблема большого пикселя:</a:t>
            </a:r>
            <a:br>
              <a:rPr lang="ru-RU" dirty="0"/>
            </a:br>
            <a:r>
              <a:rPr lang="ru-RU" dirty="0"/>
              <a:t>Когда размер пикселя сильно превышает длину волны, необходимо учитывать не только дифракцию полей от различных пикселей, но и дифракцию пикселя с самим собой. Решение – дробление пикселя на большее количество расчётных пикселей.</a:t>
            </a:r>
          </a:p>
          <a:p>
            <a:endParaRPr lang="ru-RU" dirty="0"/>
          </a:p>
          <a:p>
            <a:r>
              <a:rPr lang="ru-RU" dirty="0"/>
              <a:t>Сглаживание фазовой макси…</a:t>
            </a:r>
          </a:p>
        </p:txBody>
      </p:sp>
      <p:grpSp>
        <p:nvGrpSpPr>
          <p:cNvPr id="53" name="Группа 52">
            <a:extLst>
              <a:ext uri="{FF2B5EF4-FFF2-40B4-BE49-F238E27FC236}">
                <a16:creationId xmlns:a16="http://schemas.microsoft.com/office/drawing/2014/main" id="{02D98744-0D22-405A-A8C3-EC685CBD0284}"/>
              </a:ext>
            </a:extLst>
          </p:cNvPr>
          <p:cNvGrpSpPr/>
          <p:nvPr/>
        </p:nvGrpSpPr>
        <p:grpSpPr>
          <a:xfrm>
            <a:off x="6680250" y="1257300"/>
            <a:ext cx="4671962" cy="1119800"/>
            <a:chOff x="6680250" y="2489200"/>
            <a:chExt cx="4671962" cy="1119800"/>
          </a:xfrm>
        </p:grpSpPr>
        <p:grpSp>
          <p:nvGrpSpPr>
            <p:cNvPr id="25" name="Группа 24">
              <a:extLst>
                <a:ext uri="{FF2B5EF4-FFF2-40B4-BE49-F238E27FC236}">
                  <a16:creationId xmlns:a16="http://schemas.microsoft.com/office/drawing/2014/main" id="{8FF43554-8F28-475A-8BCF-30FEA6F62BD8}"/>
                </a:ext>
              </a:extLst>
            </p:cNvPr>
            <p:cNvGrpSpPr/>
            <p:nvPr/>
          </p:nvGrpSpPr>
          <p:grpSpPr>
            <a:xfrm>
              <a:off x="6680250" y="2489200"/>
              <a:ext cx="4671962" cy="1119800"/>
              <a:chOff x="6680250" y="2489200"/>
              <a:chExt cx="4671962" cy="1119800"/>
            </a:xfrm>
          </p:grpSpPr>
          <p:grpSp>
            <p:nvGrpSpPr>
              <p:cNvPr id="17" name="Группа 16">
                <a:extLst>
                  <a:ext uri="{FF2B5EF4-FFF2-40B4-BE49-F238E27FC236}">
                    <a16:creationId xmlns:a16="http://schemas.microsoft.com/office/drawing/2014/main" id="{0CC6FFA9-EF76-4954-A3F1-8FC490DA1497}"/>
                  </a:ext>
                </a:extLst>
              </p:cNvPr>
              <p:cNvGrpSpPr/>
              <p:nvPr/>
            </p:nvGrpSpPr>
            <p:grpSpPr>
              <a:xfrm>
                <a:off x="6680250" y="3249000"/>
                <a:ext cx="4671962" cy="360000"/>
                <a:chOff x="5204371" y="3014050"/>
                <a:chExt cx="4671962" cy="360000"/>
              </a:xfrm>
            </p:grpSpPr>
            <p:sp>
              <p:nvSpPr>
                <p:cNvPr id="11" name="Звезда: 7 точек 10">
                  <a:extLst>
                    <a:ext uri="{FF2B5EF4-FFF2-40B4-BE49-F238E27FC236}">
                      <a16:creationId xmlns:a16="http://schemas.microsoft.com/office/drawing/2014/main" id="{79F4B650-F613-4C76-9775-59600C8945E4}"/>
                    </a:ext>
                  </a:extLst>
                </p:cNvPr>
                <p:cNvSpPr/>
                <p:nvPr/>
              </p:nvSpPr>
              <p:spPr>
                <a:xfrm>
                  <a:off x="5204371" y="3014050"/>
                  <a:ext cx="360000" cy="360000"/>
                </a:xfrm>
                <a:prstGeom prst="star7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2" name="Звезда: 7 точек 11">
                  <a:extLst>
                    <a:ext uri="{FF2B5EF4-FFF2-40B4-BE49-F238E27FC236}">
                      <a16:creationId xmlns:a16="http://schemas.microsoft.com/office/drawing/2014/main" id="{AAECC6AD-0BA2-4744-AC24-A205BB6318B2}"/>
                    </a:ext>
                  </a:extLst>
                </p:cNvPr>
                <p:cNvSpPr/>
                <p:nvPr/>
              </p:nvSpPr>
              <p:spPr>
                <a:xfrm>
                  <a:off x="6066763" y="3014050"/>
                  <a:ext cx="360000" cy="360000"/>
                </a:xfrm>
                <a:prstGeom prst="star7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3" name="Звезда: 7 точек 12">
                  <a:extLst>
                    <a:ext uri="{FF2B5EF4-FFF2-40B4-BE49-F238E27FC236}">
                      <a16:creationId xmlns:a16="http://schemas.microsoft.com/office/drawing/2014/main" id="{8457D624-B149-4B17-B8B0-A828EA83602F}"/>
                    </a:ext>
                  </a:extLst>
                </p:cNvPr>
                <p:cNvSpPr/>
                <p:nvPr/>
              </p:nvSpPr>
              <p:spPr>
                <a:xfrm>
                  <a:off x="6929155" y="3014050"/>
                  <a:ext cx="360000" cy="360000"/>
                </a:xfrm>
                <a:prstGeom prst="star7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4" name="Звезда: 7 точек 13">
                  <a:extLst>
                    <a:ext uri="{FF2B5EF4-FFF2-40B4-BE49-F238E27FC236}">
                      <a16:creationId xmlns:a16="http://schemas.microsoft.com/office/drawing/2014/main" id="{2388858E-23D3-40FE-A024-EBF4BACD6D98}"/>
                    </a:ext>
                  </a:extLst>
                </p:cNvPr>
                <p:cNvSpPr/>
                <p:nvPr/>
              </p:nvSpPr>
              <p:spPr>
                <a:xfrm>
                  <a:off x="7791547" y="3014050"/>
                  <a:ext cx="360000" cy="360000"/>
                </a:xfrm>
                <a:prstGeom prst="star7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5" name="Звезда: 7 точек 14">
                  <a:extLst>
                    <a:ext uri="{FF2B5EF4-FFF2-40B4-BE49-F238E27FC236}">
                      <a16:creationId xmlns:a16="http://schemas.microsoft.com/office/drawing/2014/main" id="{C1861925-72E7-483E-88F1-4AA1B95FE988}"/>
                    </a:ext>
                  </a:extLst>
                </p:cNvPr>
                <p:cNvSpPr/>
                <p:nvPr/>
              </p:nvSpPr>
              <p:spPr>
                <a:xfrm>
                  <a:off x="8653939" y="3014050"/>
                  <a:ext cx="360000" cy="360000"/>
                </a:xfrm>
                <a:prstGeom prst="star7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6" name="Звезда: 7 точек 15">
                  <a:extLst>
                    <a:ext uri="{FF2B5EF4-FFF2-40B4-BE49-F238E27FC236}">
                      <a16:creationId xmlns:a16="http://schemas.microsoft.com/office/drawing/2014/main" id="{5265E2B3-5A8F-4E4C-B85A-BA83209486F5}"/>
                    </a:ext>
                  </a:extLst>
                </p:cNvPr>
                <p:cNvSpPr/>
                <p:nvPr/>
              </p:nvSpPr>
              <p:spPr>
                <a:xfrm>
                  <a:off x="9516333" y="3014050"/>
                  <a:ext cx="360000" cy="360000"/>
                </a:xfrm>
                <a:prstGeom prst="star7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</p:grpSp>
          <p:grpSp>
            <p:nvGrpSpPr>
              <p:cNvPr id="24" name="Группа 23">
                <a:extLst>
                  <a:ext uri="{FF2B5EF4-FFF2-40B4-BE49-F238E27FC236}">
                    <a16:creationId xmlns:a16="http://schemas.microsoft.com/office/drawing/2014/main" id="{2E7DFA96-82C2-4C7E-A4F6-7C299669FCAD}"/>
                  </a:ext>
                </a:extLst>
              </p:cNvPr>
              <p:cNvGrpSpPr/>
              <p:nvPr/>
            </p:nvGrpSpPr>
            <p:grpSpPr>
              <a:xfrm>
                <a:off x="6680250" y="2489200"/>
                <a:ext cx="4671962" cy="492125"/>
                <a:chOff x="6680250" y="2489200"/>
                <a:chExt cx="4671962" cy="492125"/>
              </a:xfrm>
            </p:grpSpPr>
            <p:sp>
              <p:nvSpPr>
                <p:cNvPr id="18" name="Прямоугольник 17">
                  <a:extLst>
                    <a:ext uri="{FF2B5EF4-FFF2-40B4-BE49-F238E27FC236}">
                      <a16:creationId xmlns:a16="http://schemas.microsoft.com/office/drawing/2014/main" id="{8D2CB48B-0127-4EF9-9991-8D96EC583ABF}"/>
                    </a:ext>
                  </a:extLst>
                </p:cNvPr>
                <p:cNvSpPr/>
                <p:nvPr/>
              </p:nvSpPr>
              <p:spPr>
                <a:xfrm>
                  <a:off x="6680250" y="2752725"/>
                  <a:ext cx="360000" cy="228600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9" name="Прямоугольник 18">
                  <a:extLst>
                    <a:ext uri="{FF2B5EF4-FFF2-40B4-BE49-F238E27FC236}">
                      <a16:creationId xmlns:a16="http://schemas.microsoft.com/office/drawing/2014/main" id="{9FD3E5A9-1BFD-4A5E-9555-F910C653FFBB}"/>
                    </a:ext>
                  </a:extLst>
                </p:cNvPr>
                <p:cNvSpPr/>
                <p:nvPr/>
              </p:nvSpPr>
              <p:spPr>
                <a:xfrm>
                  <a:off x="10992212" y="2752725"/>
                  <a:ext cx="360000" cy="228600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20" name="Прямоугольник 19">
                  <a:extLst>
                    <a:ext uri="{FF2B5EF4-FFF2-40B4-BE49-F238E27FC236}">
                      <a16:creationId xmlns:a16="http://schemas.microsoft.com/office/drawing/2014/main" id="{C4C9A817-0902-4DBA-AF17-2B9424781515}"/>
                    </a:ext>
                  </a:extLst>
                </p:cNvPr>
                <p:cNvSpPr/>
                <p:nvPr/>
              </p:nvSpPr>
              <p:spPr>
                <a:xfrm>
                  <a:off x="10129818" y="2565400"/>
                  <a:ext cx="360000" cy="415925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21" name="Прямоугольник 20">
                  <a:extLst>
                    <a:ext uri="{FF2B5EF4-FFF2-40B4-BE49-F238E27FC236}">
                      <a16:creationId xmlns:a16="http://schemas.microsoft.com/office/drawing/2014/main" id="{8E797765-FD13-4391-8145-F3EBF59CB332}"/>
                    </a:ext>
                  </a:extLst>
                </p:cNvPr>
                <p:cNvSpPr/>
                <p:nvPr/>
              </p:nvSpPr>
              <p:spPr>
                <a:xfrm>
                  <a:off x="9267426" y="2844799"/>
                  <a:ext cx="360000" cy="136525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22" name="Прямоугольник 21">
                  <a:extLst>
                    <a:ext uri="{FF2B5EF4-FFF2-40B4-BE49-F238E27FC236}">
                      <a16:creationId xmlns:a16="http://schemas.microsoft.com/office/drawing/2014/main" id="{F3CBD2AD-7851-4113-861E-863A6B14D016}"/>
                    </a:ext>
                  </a:extLst>
                </p:cNvPr>
                <p:cNvSpPr/>
                <p:nvPr/>
              </p:nvSpPr>
              <p:spPr>
                <a:xfrm>
                  <a:off x="8405034" y="2621325"/>
                  <a:ext cx="360000" cy="360000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23" name="Прямоугольник 22">
                  <a:extLst>
                    <a:ext uri="{FF2B5EF4-FFF2-40B4-BE49-F238E27FC236}">
                      <a16:creationId xmlns:a16="http://schemas.microsoft.com/office/drawing/2014/main" id="{D95629FD-683D-4242-BB2F-A8F101DF45B7}"/>
                    </a:ext>
                  </a:extLst>
                </p:cNvPr>
                <p:cNvSpPr/>
                <p:nvPr/>
              </p:nvSpPr>
              <p:spPr>
                <a:xfrm>
                  <a:off x="7542642" y="2489200"/>
                  <a:ext cx="360000" cy="492125"/>
                </a:xfrm>
                <a:prstGeom prst="rect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</p:grpSp>
        </p:grpSp>
        <p:cxnSp>
          <p:nvCxnSpPr>
            <p:cNvPr id="27" name="Прямая со стрелкой 26">
              <a:extLst>
                <a:ext uri="{FF2B5EF4-FFF2-40B4-BE49-F238E27FC236}">
                  <a16:creationId xmlns:a16="http://schemas.microsoft.com/office/drawing/2014/main" id="{263FF2FE-C2C4-4EA2-883A-68717C7D4F8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 flipV="1">
              <a:off x="8578850" y="2981325"/>
              <a:ext cx="6184" cy="44767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Прямая со стрелкой 28">
              <a:extLst>
                <a:ext uri="{FF2B5EF4-FFF2-40B4-BE49-F238E27FC236}">
                  <a16:creationId xmlns:a16="http://schemas.microsoft.com/office/drawing/2014/main" id="{7D59C388-9D83-4357-80E5-D8FF5F11BE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21600" y="2981324"/>
              <a:ext cx="677250" cy="44767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 стрелкой 30" descr="1">
              <a:extLst>
                <a:ext uri="{FF2B5EF4-FFF2-40B4-BE49-F238E27FC236}">
                  <a16:creationId xmlns:a16="http://schemas.microsoft.com/office/drawing/2014/main" id="{980FBEEB-D2BE-4E03-BB3E-F043EAF798CA}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 flipV="1">
              <a:off x="6858000" y="2801325"/>
              <a:ext cx="1547034" cy="62767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 стрелкой 32">
              <a:extLst>
                <a:ext uri="{FF2B5EF4-FFF2-40B4-BE49-F238E27FC236}">
                  <a16:creationId xmlns:a16="http://schemas.microsoft.com/office/drawing/2014/main" id="{8089A53E-FBC6-4CC7-A428-51A33F10C9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65034" y="2981324"/>
              <a:ext cx="677416" cy="447677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Прямая со стрелкой 34">
              <a:extLst>
                <a:ext uri="{FF2B5EF4-FFF2-40B4-BE49-F238E27FC236}">
                  <a16:creationId xmlns:a16="http://schemas.microsoft.com/office/drawing/2014/main" id="{7DA7605B-CFA5-404B-88A2-DFE250CDE452}"/>
                </a:ext>
              </a:extLst>
            </p:cNvPr>
            <p:cNvCxnSpPr>
              <a:cxnSpLocks/>
              <a:endCxn id="22" idx="3"/>
            </p:cNvCxnSpPr>
            <p:nvPr/>
          </p:nvCxnSpPr>
          <p:spPr>
            <a:xfrm flipH="1" flipV="1">
              <a:off x="8765034" y="2801325"/>
              <a:ext cx="1534666" cy="62767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 стрелкой 36">
              <a:extLst>
                <a:ext uri="{FF2B5EF4-FFF2-40B4-BE49-F238E27FC236}">
                  <a16:creationId xmlns:a16="http://schemas.microsoft.com/office/drawing/2014/main" id="{13F6970B-6CD0-45B2-B3C8-9D6D0797651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66242" y="2621325"/>
              <a:ext cx="2403408" cy="80767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2595FE6-683E-4A81-8BFD-228670B16EAE}"/>
                  </a:ext>
                </a:extLst>
              </p:cNvPr>
              <p:cNvSpPr txBox="1"/>
              <p:nvPr/>
            </p:nvSpPr>
            <p:spPr>
              <a:xfrm>
                <a:off x="5378450" y="3035300"/>
                <a:ext cx="5973762" cy="30565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1600" dirty="0"/>
                  <a:t>В первом приближении, при засветке, высота каждого пикселя будет зависеть исключительно от источника под ним: </a:t>
                </a:r>
                <a:br>
                  <a:rPr lang="ru-RU" sz="16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ru-RU" sz="1600" dirty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1600" dirty="0"/>
                  <a:t>Второе приближение – линейная зависимость от соседей:</a:t>
                </a:r>
                <a:br>
                  <a:rPr lang="ru-RU" sz="16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1600" b="0" i="1" smtClean="0">
                            <a:latin typeface="Cambria Math" panose="02040503050406030204" pitchFamily="18" charset="0"/>
                          </a:rPr>
                          <m:t>𝑝𝑞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𝑝𝑞</m:t>
                            </m:r>
                          </m:sub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p>
                        </m:sSubSup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𝑝𝑞</m:t>
                            </m:r>
                          </m:sub>
                        </m:sSub>
                      </m:e>
                    </m:nary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𝑐𝑜𝑛𝑣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2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</m:d>
                  </m:oMath>
                </a14:m>
                <a:endParaRPr lang="en-US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1600" dirty="0"/>
                  <a:t>Нелинейное приближение:</a:t>
                </a:r>
                <a:br>
                  <a:rPr lang="ru-RU" sz="1600" dirty="0"/>
                </a:b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𝑐𝑜𝑛𝑣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2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𝑐𝑜𝑛𝑣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2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+…+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𝑐𝑜𝑛𝑣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2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US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600" dirty="0"/>
              </a:p>
              <a:p>
                <a:r>
                  <a:rPr lang="ru-RU" sz="1600" dirty="0"/>
                  <a:t>Основное преимущество данного метода сглаживания масок в том, что ядра свёрток можно будет искать экспериментальным путём, используя лишь минимальные физические соображения.</a:t>
                </a:r>
              </a:p>
            </p:txBody>
          </p:sp>
        </mc:Choice>
        <mc:Fallback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2595FE6-683E-4A81-8BFD-228670B16E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8450" y="3035300"/>
                <a:ext cx="5973762" cy="3056542"/>
              </a:xfrm>
              <a:prstGeom prst="rect">
                <a:avLst/>
              </a:prstGeom>
              <a:blipFill>
                <a:blip r:embed="rId2"/>
                <a:stretch>
                  <a:fillRect l="-510" t="-599" r="-816" b="-179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5023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27D723-4889-4133-8DBC-685442669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Симуляция детекторов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Текст 3">
                <a:extLst>
                  <a:ext uri="{FF2B5EF4-FFF2-40B4-BE49-F238E27FC236}">
                    <a16:creationId xmlns:a16="http://schemas.microsoft.com/office/drawing/2014/main" id="{FD01BE94-9FA6-4BE8-B244-DFD5CD42D13A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839788" y="2705100"/>
                <a:ext cx="3932237" cy="3163888"/>
              </a:xfrm>
            </p:spPr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dirty="0"/>
                  <a:t>Линейный детектор:</a:t>
                </a:r>
                <a:br>
                  <a:rPr lang="ru-RU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14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∬"/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4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p>
                          <m:sSup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∙</m:t>
                        </m:r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𝑑𝑆</m:t>
                        </m:r>
                      </m:e>
                    </m:nary>
                  </m:oMath>
                </a14:m>
                <a:br>
                  <a:rPr lang="en-US" dirty="0"/>
                </a:br>
                <a:r>
                  <a:rPr lang="ru-RU" dirty="0"/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u-RU" dirty="0"/>
                  <a:t> маска </a:t>
                </a:r>
                <a:r>
                  <a:rPr lang="en-US" dirty="0"/>
                  <a:t>j-</a:t>
                </a:r>
                <a:r>
                  <a:rPr lang="ru-RU" dirty="0"/>
                  <a:t>го детектора.</a:t>
                </a:r>
                <a:br>
                  <a:rPr lang="en-US" dirty="0"/>
                </a:br>
                <a:br>
                  <a:rPr lang="en-US" dirty="0"/>
                </a:br>
                <a:endParaRPr lang="ru-RU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trike="sngStrike" dirty="0"/>
                  <a:t>Нелинейный:</a:t>
                </a:r>
                <a:br>
                  <a:rPr lang="ru-RU" strike="sngStrike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14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nary>
                          <m:naryPr>
                            <m:chr m:val="∬"/>
                            <m:ctrlPr>
                              <a:rPr lang="en-US" sz="14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  <m:sup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sz="14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en-US" sz="1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  <m:t>𝑈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</m:sSub>
                                            <m:d>
                                              <m:dPr>
                                                <m:ctrlP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  <m: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en-US" sz="1400" i="1">
                                                    <a:latin typeface="Cambria Math" panose="02040503050406030204" pitchFamily="18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</m:d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∙</m:t>
                            </m:r>
                            <m:sSubSup>
                              <m:sSubSup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  <m:d>
                              <m:d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𝑑𝑆</m:t>
                            </m:r>
                          </m:e>
                        </m:nary>
                      </m:e>
                    </m:nary>
                  </m:oMath>
                </a14:m>
                <a:endParaRPr lang="ru-RU" strike="sngStrik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ru-RU" dirty="0"/>
              </a:p>
            </p:txBody>
          </p:sp>
        </mc:Choice>
        <mc:Fallback>
          <p:sp>
            <p:nvSpPr>
              <p:cNvPr id="4" name="Текст 3">
                <a:extLst>
                  <a:ext uri="{FF2B5EF4-FFF2-40B4-BE49-F238E27FC236}">
                    <a16:creationId xmlns:a16="http://schemas.microsoft.com/office/drawing/2014/main" id="{FD01BE94-9FA6-4BE8-B244-DFD5CD42D1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839788" y="2705100"/>
                <a:ext cx="3932237" cy="3163888"/>
              </a:xfrm>
              <a:blipFill>
                <a:blip r:embed="rId2"/>
                <a:stretch>
                  <a:fillRect l="-620" t="-21580" b="-75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Текст 3">
                <a:extLst>
                  <a:ext uri="{FF2B5EF4-FFF2-40B4-BE49-F238E27FC236}">
                    <a16:creationId xmlns:a16="http://schemas.microsoft.com/office/drawing/2014/main" id="{0BDD93FB-E11C-4385-99F3-F7FAEBA8C73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9975" y="2705100"/>
                <a:ext cx="3932237" cy="31575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dirty="0"/>
                  <a:t>Квадратные маски:</a:t>
                </a:r>
                <a:br>
                  <a:rPr lang="ru-RU" dirty="0"/>
                </a:br>
                <a:r>
                  <a:rPr lang="ru-RU" dirty="0"/>
                  <a:t>Макса детектора представляет собой матрицу заполненную нулями с некоторой квадратной областью, заполненной единицами.</a:t>
                </a:r>
                <a:br>
                  <a:rPr lang="en-US" dirty="0"/>
                </a:br>
                <a:endParaRPr lang="ru-RU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dirty="0"/>
                  <a:t>Полярные маски:</a:t>
                </a:r>
                <a:br>
                  <a:rPr lang="ru-RU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ad>
                          <m:radPr>
                            <m:deg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den>
                    </m:f>
                  </m:oMath>
                </a14:m>
                <a:endParaRPr lang="ru-RU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ru-RU" dirty="0"/>
              </a:p>
            </p:txBody>
          </p:sp>
        </mc:Choice>
        <mc:Fallback>
          <p:sp>
            <p:nvSpPr>
              <p:cNvPr id="6" name="Текст 3">
                <a:extLst>
                  <a:ext uri="{FF2B5EF4-FFF2-40B4-BE49-F238E27FC236}">
                    <a16:creationId xmlns:a16="http://schemas.microsoft.com/office/drawing/2014/main" id="{0BDD93FB-E11C-4385-99F3-F7FAEBA8C7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9975" y="2705100"/>
                <a:ext cx="3932237" cy="3157538"/>
              </a:xfrm>
              <a:prstGeom prst="rect">
                <a:avLst/>
              </a:prstGeom>
              <a:blipFill>
                <a:blip r:embed="rId3"/>
                <a:stretch>
                  <a:fillRect l="-620" t="-135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0246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DCE84F7-2AD8-4C39-967A-E0D208930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 и методы их достижения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9458B994-2640-4767-8570-41B6DAB11737}"/>
              </a:ext>
            </a:extLst>
          </p:cNvPr>
          <p:cNvSpPr/>
          <p:nvPr/>
        </p:nvSpPr>
        <p:spPr>
          <a:xfrm>
            <a:off x="666750" y="2463800"/>
            <a:ext cx="78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Цели</a:t>
            </a: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3E19ADDC-B7E2-4C75-A06C-3605653E7520}"/>
              </a:ext>
            </a:extLst>
          </p:cNvPr>
          <p:cNvSpPr/>
          <p:nvPr/>
        </p:nvSpPr>
        <p:spPr>
          <a:xfrm>
            <a:off x="2063750" y="1403350"/>
            <a:ext cx="1676400" cy="1155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Удобное и быстрое проектирование и обучение нейронных сетей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E58EE2D8-4F7B-4048-B249-31181016F459}"/>
              </a:ext>
            </a:extLst>
          </p:cNvPr>
          <p:cNvSpPr/>
          <p:nvPr/>
        </p:nvSpPr>
        <p:spPr>
          <a:xfrm>
            <a:off x="2063750" y="2851150"/>
            <a:ext cx="1676400" cy="1155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Система накопления опыта и его визуализация</a:t>
            </a:r>
          </a:p>
        </p:txBody>
      </p:sp>
      <p:cxnSp>
        <p:nvCxnSpPr>
          <p:cNvPr id="14" name="Соединитель: изогнутый 13">
            <a:extLst>
              <a:ext uri="{FF2B5EF4-FFF2-40B4-BE49-F238E27FC236}">
                <a16:creationId xmlns:a16="http://schemas.microsoft.com/office/drawing/2014/main" id="{E91BBCDB-CF02-4378-9479-992DC34A0EEA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1454150" y="1981200"/>
            <a:ext cx="609600" cy="749300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оединитель: изогнутый 15">
            <a:extLst>
              <a:ext uri="{FF2B5EF4-FFF2-40B4-BE49-F238E27FC236}">
                <a16:creationId xmlns:a16="http://schemas.microsoft.com/office/drawing/2014/main" id="{404D02BC-9004-450D-BC06-2895F7584F57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1454150" y="2730500"/>
            <a:ext cx="609600" cy="698500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D7B5F59A-47F9-4464-88E2-140C3F52A483}"/>
              </a:ext>
            </a:extLst>
          </p:cNvPr>
          <p:cNvSpPr/>
          <p:nvPr/>
        </p:nvSpPr>
        <p:spPr>
          <a:xfrm>
            <a:off x="523875" y="5302250"/>
            <a:ext cx="107315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Методы</a:t>
            </a: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A826A76B-4827-4F37-9234-F044FAD4A7F0}"/>
              </a:ext>
            </a:extLst>
          </p:cNvPr>
          <p:cNvSpPr/>
          <p:nvPr/>
        </p:nvSpPr>
        <p:spPr>
          <a:xfrm>
            <a:off x="2508250" y="5104606"/>
            <a:ext cx="2216150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Удобная система классов слоёв и моделей</a:t>
            </a:r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CD5E5C53-75E2-4F65-BA3A-34CF57BACC7D}"/>
              </a:ext>
            </a:extLst>
          </p:cNvPr>
          <p:cNvSpPr/>
          <p:nvPr/>
        </p:nvSpPr>
        <p:spPr>
          <a:xfrm>
            <a:off x="2508250" y="4211638"/>
            <a:ext cx="2216150" cy="7159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Универсальный способ задания параметров модулей</a:t>
            </a:r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052A90D2-43CA-4924-93A6-AD3E7C6BCB1F}"/>
              </a:ext>
            </a:extLst>
          </p:cNvPr>
          <p:cNvSpPr/>
          <p:nvPr/>
        </p:nvSpPr>
        <p:spPr>
          <a:xfrm>
            <a:off x="2508250" y="5776913"/>
            <a:ext cx="221615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Система отложенных функций</a:t>
            </a:r>
          </a:p>
        </p:txBody>
      </p:sp>
      <p:cxnSp>
        <p:nvCxnSpPr>
          <p:cNvPr id="24" name="Соединитель: изогнутый 23">
            <a:extLst>
              <a:ext uri="{FF2B5EF4-FFF2-40B4-BE49-F238E27FC236}">
                <a16:creationId xmlns:a16="http://schemas.microsoft.com/office/drawing/2014/main" id="{20409217-F80F-429A-BD41-F56D439F10E0}"/>
              </a:ext>
            </a:extLst>
          </p:cNvPr>
          <p:cNvCxnSpPr>
            <a:cxnSpLocks/>
            <a:stCxn id="19" idx="3"/>
            <a:endCxn id="22" idx="1"/>
          </p:cNvCxnSpPr>
          <p:nvPr/>
        </p:nvCxnSpPr>
        <p:spPr>
          <a:xfrm flipV="1">
            <a:off x="1597025" y="4569619"/>
            <a:ext cx="911225" cy="999331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Соединитель: изогнутый 27">
            <a:extLst>
              <a:ext uri="{FF2B5EF4-FFF2-40B4-BE49-F238E27FC236}">
                <a16:creationId xmlns:a16="http://schemas.microsoft.com/office/drawing/2014/main" id="{45E4A02B-2E0B-40E7-8B92-26244D05F78F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 flipV="1">
            <a:off x="1597025" y="5352256"/>
            <a:ext cx="911225" cy="216694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Соединитель: изогнутый 30">
            <a:extLst>
              <a:ext uri="{FF2B5EF4-FFF2-40B4-BE49-F238E27FC236}">
                <a16:creationId xmlns:a16="http://schemas.microsoft.com/office/drawing/2014/main" id="{86F54002-9522-4E00-B2C8-26E6A6A26831}"/>
              </a:ext>
            </a:extLst>
          </p:cNvPr>
          <p:cNvCxnSpPr>
            <a:cxnSpLocks/>
            <a:stCxn id="19" idx="3"/>
            <a:endCxn id="23" idx="1"/>
          </p:cNvCxnSpPr>
          <p:nvPr/>
        </p:nvCxnSpPr>
        <p:spPr>
          <a:xfrm>
            <a:off x="1597025" y="5568950"/>
            <a:ext cx="911225" cy="474663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Прямоугольник: скругленные углы 33">
            <a:extLst>
              <a:ext uri="{FF2B5EF4-FFF2-40B4-BE49-F238E27FC236}">
                <a16:creationId xmlns:a16="http://schemas.microsoft.com/office/drawing/2014/main" id="{E4A7904F-42BF-4479-80EC-9ADCE45498C1}"/>
              </a:ext>
            </a:extLst>
          </p:cNvPr>
          <p:cNvSpPr/>
          <p:nvPr/>
        </p:nvSpPr>
        <p:spPr>
          <a:xfrm>
            <a:off x="5330825" y="1403350"/>
            <a:ext cx="2216150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Внутренние переменные и буферы</a:t>
            </a:r>
          </a:p>
        </p:txBody>
      </p:sp>
      <p:sp>
        <p:nvSpPr>
          <p:cNvPr id="35" name="Прямоугольник: скругленные углы 34">
            <a:extLst>
              <a:ext uri="{FF2B5EF4-FFF2-40B4-BE49-F238E27FC236}">
                <a16:creationId xmlns:a16="http://schemas.microsoft.com/office/drawing/2014/main" id="{52C97FD1-E04E-42B3-A689-B9CDA7B1D218}"/>
              </a:ext>
            </a:extLst>
          </p:cNvPr>
          <p:cNvSpPr/>
          <p:nvPr/>
        </p:nvSpPr>
        <p:spPr>
          <a:xfrm>
            <a:off x="5330825" y="2233613"/>
            <a:ext cx="2216150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Внешние параметры</a:t>
            </a:r>
          </a:p>
        </p:txBody>
      </p:sp>
      <p:cxnSp>
        <p:nvCxnSpPr>
          <p:cNvPr id="36" name="Соединитель: изогнутый 35">
            <a:extLst>
              <a:ext uri="{FF2B5EF4-FFF2-40B4-BE49-F238E27FC236}">
                <a16:creationId xmlns:a16="http://schemas.microsoft.com/office/drawing/2014/main" id="{7234CA27-AA61-494B-B840-503D9804980C}"/>
              </a:ext>
            </a:extLst>
          </p:cNvPr>
          <p:cNvCxnSpPr>
            <a:cxnSpLocks/>
            <a:stCxn id="22" idx="3"/>
            <a:endCxn id="34" idx="1"/>
          </p:cNvCxnSpPr>
          <p:nvPr/>
        </p:nvCxnSpPr>
        <p:spPr>
          <a:xfrm flipV="1">
            <a:off x="4724400" y="1651000"/>
            <a:ext cx="606425" cy="2918619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Соединитель: изогнутый 38">
            <a:extLst>
              <a:ext uri="{FF2B5EF4-FFF2-40B4-BE49-F238E27FC236}">
                <a16:creationId xmlns:a16="http://schemas.microsoft.com/office/drawing/2014/main" id="{2553FC0D-5F36-4BF4-8EE7-0068FC1655FC}"/>
              </a:ext>
            </a:extLst>
          </p:cNvPr>
          <p:cNvCxnSpPr>
            <a:cxnSpLocks/>
            <a:stCxn id="22" idx="3"/>
            <a:endCxn id="35" idx="1"/>
          </p:cNvCxnSpPr>
          <p:nvPr/>
        </p:nvCxnSpPr>
        <p:spPr>
          <a:xfrm flipV="1">
            <a:off x="4724400" y="2481263"/>
            <a:ext cx="606425" cy="2088356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Прямоугольник: скругленные углы 43">
            <a:extLst>
              <a:ext uri="{FF2B5EF4-FFF2-40B4-BE49-F238E27FC236}">
                <a16:creationId xmlns:a16="http://schemas.microsoft.com/office/drawing/2014/main" id="{2457F6F0-D99E-4749-BC3A-DAF5A86B5B45}"/>
              </a:ext>
            </a:extLst>
          </p:cNvPr>
          <p:cNvSpPr/>
          <p:nvPr/>
        </p:nvSpPr>
        <p:spPr>
          <a:xfrm>
            <a:off x="8153400" y="1403350"/>
            <a:ext cx="2501900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Изменение исключительно с помощью </a:t>
            </a:r>
            <a:r>
              <a:rPr lang="en-US" sz="1400" dirty="0"/>
              <a:t>_recalc... </a:t>
            </a:r>
            <a:r>
              <a:rPr lang="ru-RU" sz="1400" dirty="0"/>
              <a:t>метода</a:t>
            </a:r>
          </a:p>
        </p:txBody>
      </p:sp>
      <p:cxnSp>
        <p:nvCxnSpPr>
          <p:cNvPr id="45" name="Соединитель: изогнутый 44">
            <a:extLst>
              <a:ext uri="{FF2B5EF4-FFF2-40B4-BE49-F238E27FC236}">
                <a16:creationId xmlns:a16="http://schemas.microsoft.com/office/drawing/2014/main" id="{04EE9D58-85F2-49B2-B4CC-7C1006976959}"/>
              </a:ext>
            </a:extLst>
          </p:cNvPr>
          <p:cNvCxnSpPr>
            <a:cxnSpLocks/>
            <a:endCxn id="44" idx="1"/>
          </p:cNvCxnSpPr>
          <p:nvPr/>
        </p:nvCxnSpPr>
        <p:spPr>
          <a:xfrm>
            <a:off x="7546975" y="1650999"/>
            <a:ext cx="606425" cy="1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28DED082-299B-4E19-BBCA-F230583C0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6896" y="2094091"/>
            <a:ext cx="3342708" cy="180621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54" name="Соединитель: изогнутый 53">
            <a:extLst>
              <a:ext uri="{FF2B5EF4-FFF2-40B4-BE49-F238E27FC236}">
                <a16:creationId xmlns:a16="http://schemas.microsoft.com/office/drawing/2014/main" id="{4FFFFB56-FA7A-4522-8191-778A94214A50}"/>
              </a:ext>
            </a:extLst>
          </p:cNvPr>
          <p:cNvCxnSpPr>
            <a:cxnSpLocks/>
            <a:stCxn id="35" idx="3"/>
            <a:endCxn id="53" idx="1"/>
          </p:cNvCxnSpPr>
          <p:nvPr/>
        </p:nvCxnSpPr>
        <p:spPr>
          <a:xfrm>
            <a:off x="7546975" y="2481263"/>
            <a:ext cx="909921" cy="515937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FAF4ED48-DB4F-4332-A2E7-C18645CCB4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825" y="3140125"/>
            <a:ext cx="3038793" cy="343366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58" name="Соединитель: изогнутый 57">
            <a:extLst>
              <a:ext uri="{FF2B5EF4-FFF2-40B4-BE49-F238E27FC236}">
                <a16:creationId xmlns:a16="http://schemas.microsoft.com/office/drawing/2014/main" id="{3F74AFD9-BB7B-4C01-80A8-97DCE0CEFD2B}"/>
              </a:ext>
            </a:extLst>
          </p:cNvPr>
          <p:cNvCxnSpPr>
            <a:cxnSpLocks/>
            <a:stCxn id="20" idx="3"/>
            <a:endCxn id="57" idx="1"/>
          </p:cNvCxnSpPr>
          <p:nvPr/>
        </p:nvCxnSpPr>
        <p:spPr>
          <a:xfrm flipV="1">
            <a:off x="4724400" y="4856957"/>
            <a:ext cx="606425" cy="495299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Прямоугольник: скругленные углы 61">
            <a:extLst>
              <a:ext uri="{FF2B5EF4-FFF2-40B4-BE49-F238E27FC236}">
                <a16:creationId xmlns:a16="http://schemas.microsoft.com/office/drawing/2014/main" id="{326BFAF1-490B-4B37-83EC-F3146709E49E}"/>
              </a:ext>
            </a:extLst>
          </p:cNvPr>
          <p:cNvSpPr/>
          <p:nvPr/>
        </p:nvSpPr>
        <p:spPr>
          <a:xfrm>
            <a:off x="8604250" y="4157483"/>
            <a:ext cx="3063875" cy="2335391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Изменяя внешние параметры, мы добавляем в систему отложенных функций методы </a:t>
            </a:r>
            <a:r>
              <a:rPr lang="en-US" sz="1400" dirty="0"/>
              <a:t>_recalc</a:t>
            </a:r>
            <a:r>
              <a:rPr lang="ru-RU" sz="1400" dirty="0"/>
              <a:t>…</a:t>
            </a:r>
            <a:r>
              <a:rPr lang="en-US" sz="1400" dirty="0"/>
              <a:t> </a:t>
            </a:r>
            <a:r>
              <a:rPr lang="ru-RU" sz="1400" dirty="0"/>
              <a:t>соответствующие зависимым внутренним переменным и буферам.</a:t>
            </a:r>
          </a:p>
        </p:txBody>
      </p:sp>
      <p:cxnSp>
        <p:nvCxnSpPr>
          <p:cNvPr id="63" name="Соединитель: изогнутый 62">
            <a:extLst>
              <a:ext uri="{FF2B5EF4-FFF2-40B4-BE49-F238E27FC236}">
                <a16:creationId xmlns:a16="http://schemas.microsoft.com/office/drawing/2014/main" id="{180346EA-9B56-4DBE-9CFD-1619EAEE5422}"/>
              </a:ext>
            </a:extLst>
          </p:cNvPr>
          <p:cNvCxnSpPr>
            <a:cxnSpLocks/>
            <a:stCxn id="53" idx="2"/>
            <a:endCxn id="62" idx="0"/>
          </p:cNvCxnSpPr>
          <p:nvPr/>
        </p:nvCxnSpPr>
        <p:spPr>
          <a:xfrm rot="16200000" flipH="1">
            <a:off x="10003632" y="4024927"/>
            <a:ext cx="257174" cy="7938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Соединитель: изогнутый 65">
            <a:extLst>
              <a:ext uri="{FF2B5EF4-FFF2-40B4-BE49-F238E27FC236}">
                <a16:creationId xmlns:a16="http://schemas.microsoft.com/office/drawing/2014/main" id="{393A1B10-6B88-4AAE-96A0-0AABC84EF9CD}"/>
              </a:ext>
            </a:extLst>
          </p:cNvPr>
          <p:cNvCxnSpPr>
            <a:cxnSpLocks/>
            <a:stCxn id="23" idx="2"/>
            <a:endCxn id="62" idx="2"/>
          </p:cNvCxnSpPr>
          <p:nvPr/>
        </p:nvCxnSpPr>
        <p:spPr>
          <a:xfrm rot="16200000" flipH="1">
            <a:off x="6784976" y="3141661"/>
            <a:ext cx="182561" cy="6519863"/>
          </a:xfrm>
          <a:prstGeom prst="curvedConnector3">
            <a:avLst>
              <a:gd name="adj1" fmla="val 22521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314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87E15D-349E-45D8-AB9A-CB3678BA6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Модули и сети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6A14C89C-17A5-4B99-8CF1-5ECFC03DEEA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176"/>
          <a:stretch/>
        </p:blipFill>
        <p:spPr>
          <a:xfrm>
            <a:off x="365761" y="1825625"/>
            <a:ext cx="5120640" cy="1566697"/>
          </a:xfrm>
          <a:prstGeom prst="rect">
            <a:avLst/>
          </a:prstGeom>
        </p:spPr>
      </p:pic>
      <p:pic>
        <p:nvPicPr>
          <p:cNvPr id="7" name="Объект 6">
            <a:extLst>
              <a:ext uri="{FF2B5EF4-FFF2-40B4-BE49-F238E27FC236}">
                <a16:creationId xmlns:a16="http://schemas.microsoft.com/office/drawing/2014/main" id="{113E3D91-466D-43B5-954C-0CC1584F67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882"/>
          <a:stretch/>
        </p:blipFill>
        <p:spPr>
          <a:xfrm>
            <a:off x="6705601" y="2377319"/>
            <a:ext cx="5135880" cy="4633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4ED353-AEC9-4260-BA55-796860220D09}"/>
              </a:ext>
            </a:extLst>
          </p:cNvPr>
          <p:cNvSpPr txBox="1"/>
          <p:nvPr/>
        </p:nvSpPr>
        <p:spPr>
          <a:xfrm>
            <a:off x="365761" y="3695700"/>
            <a:ext cx="5050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На данный момент по указанным ранее правилам написана большая библиотека слоёв (модулей), корректность их работы была проверена.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A0439E-695F-425A-ADB3-A653735C4C21}"/>
              </a:ext>
            </a:extLst>
          </p:cNvPr>
          <p:cNvSpPr txBox="1"/>
          <p:nvPr/>
        </p:nvSpPr>
        <p:spPr>
          <a:xfrm>
            <a:off x="6748146" y="3695700"/>
            <a:ext cx="50507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Библиотека моделей не такая богатая, и состоит из </a:t>
            </a:r>
            <a:r>
              <a:rPr lang="en-US" dirty="0"/>
              <a:t>FD2NN </a:t>
            </a:r>
            <a:r>
              <a:rPr lang="ru-RU" dirty="0"/>
              <a:t>и </a:t>
            </a:r>
            <a:r>
              <a:rPr lang="en-US" dirty="0"/>
              <a:t>D2NN.</a:t>
            </a:r>
            <a:r>
              <a:rPr lang="ru-RU" dirty="0"/>
              <a:t> Также написан модуль, тренировочный модуль.</a:t>
            </a:r>
          </a:p>
        </p:txBody>
      </p:sp>
    </p:spTree>
    <p:extLst>
      <p:ext uri="{BB962C8B-B14F-4D97-AF65-F5344CB8AC3E}">
        <p14:creationId xmlns:p14="http://schemas.microsoft.com/office/powerpoint/2010/main" val="502899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3318D8-7048-4719-A972-D1A3EB809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Система накопления опыта</a:t>
            </a:r>
          </a:p>
        </p:txBody>
      </p: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1564CC09-A469-47FA-B38C-D48968915DE5}"/>
              </a:ext>
            </a:extLst>
          </p:cNvPr>
          <p:cNvGrpSpPr/>
          <p:nvPr/>
        </p:nvGrpSpPr>
        <p:grpSpPr>
          <a:xfrm>
            <a:off x="2187575" y="2074069"/>
            <a:ext cx="7816850" cy="2709861"/>
            <a:chOff x="2435225" y="1679576"/>
            <a:chExt cx="7816850" cy="2709861"/>
          </a:xfrm>
        </p:grpSpPr>
        <p:sp>
          <p:nvSpPr>
            <p:cNvPr id="8" name="Прямоугольник: скругленные углы 7">
              <a:extLst>
                <a:ext uri="{FF2B5EF4-FFF2-40B4-BE49-F238E27FC236}">
                  <a16:creationId xmlns:a16="http://schemas.microsoft.com/office/drawing/2014/main" id="{7FDEA0CF-AB7F-46FD-B1CB-15218F589970}"/>
                </a:ext>
              </a:extLst>
            </p:cNvPr>
            <p:cNvSpPr/>
            <p:nvPr/>
          </p:nvSpPr>
          <p:spPr>
            <a:xfrm>
              <a:off x="2435225" y="3214687"/>
              <a:ext cx="1238250" cy="58737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/>
                <a:t>Система</a:t>
              </a:r>
            </a:p>
          </p:txBody>
        </p:sp>
        <p:sp>
          <p:nvSpPr>
            <p:cNvPr id="9" name="Прямоугольник: скругленные углы 8">
              <a:extLst>
                <a:ext uri="{FF2B5EF4-FFF2-40B4-BE49-F238E27FC236}">
                  <a16:creationId xmlns:a16="http://schemas.microsoft.com/office/drawing/2014/main" id="{6E74924C-986D-439C-9E8C-E52990D0FE92}"/>
                </a:ext>
              </a:extLst>
            </p:cNvPr>
            <p:cNvSpPr/>
            <p:nvPr/>
          </p:nvSpPr>
          <p:spPr>
            <a:xfrm>
              <a:off x="5267325" y="2513011"/>
              <a:ext cx="1695450" cy="58737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/>
                <a:t>Внутренности</a:t>
              </a:r>
            </a:p>
          </p:txBody>
        </p:sp>
        <p:sp>
          <p:nvSpPr>
            <p:cNvPr id="10" name="Прямоугольник: скругленные углы 9">
              <a:extLst>
                <a:ext uri="{FF2B5EF4-FFF2-40B4-BE49-F238E27FC236}">
                  <a16:creationId xmlns:a16="http://schemas.microsoft.com/office/drawing/2014/main" id="{7942F645-0DE5-43AC-9AC8-2FFEA954FB8E}"/>
                </a:ext>
              </a:extLst>
            </p:cNvPr>
            <p:cNvSpPr/>
            <p:nvPr/>
          </p:nvSpPr>
          <p:spPr>
            <a:xfrm>
              <a:off x="5267325" y="3802062"/>
              <a:ext cx="1695450" cy="587375"/>
            </a:xfrm>
            <a:prstGeom prst="round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/>
                <a:t>Графический интерфейс</a:t>
              </a:r>
            </a:p>
          </p:txBody>
        </p:sp>
        <p:sp>
          <p:nvSpPr>
            <p:cNvPr id="11" name="Прямоугольник: скругленные углы 10">
              <a:extLst>
                <a:ext uri="{FF2B5EF4-FFF2-40B4-BE49-F238E27FC236}">
                  <a16:creationId xmlns:a16="http://schemas.microsoft.com/office/drawing/2014/main" id="{10EB2953-BFF2-42E8-B88C-BA016CF63473}"/>
                </a:ext>
              </a:extLst>
            </p:cNvPr>
            <p:cNvSpPr/>
            <p:nvPr/>
          </p:nvSpPr>
          <p:spPr>
            <a:xfrm>
              <a:off x="8556625" y="1679576"/>
              <a:ext cx="1695450" cy="58737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/>
                <a:t>База данных</a:t>
              </a:r>
            </a:p>
          </p:txBody>
        </p:sp>
        <p:sp>
          <p:nvSpPr>
            <p:cNvPr id="12" name="Прямоугольник: скругленные углы 11">
              <a:extLst>
                <a:ext uri="{FF2B5EF4-FFF2-40B4-BE49-F238E27FC236}">
                  <a16:creationId xmlns:a16="http://schemas.microsoft.com/office/drawing/2014/main" id="{9296F3BD-ABD4-47DB-9FFC-3E214FED5408}"/>
                </a:ext>
              </a:extLst>
            </p:cNvPr>
            <p:cNvSpPr/>
            <p:nvPr/>
          </p:nvSpPr>
          <p:spPr>
            <a:xfrm>
              <a:off x="8556625" y="2495549"/>
              <a:ext cx="1695450" cy="58737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/>
                <a:t>Менеджер</a:t>
              </a:r>
            </a:p>
          </p:txBody>
        </p:sp>
        <p:cxnSp>
          <p:nvCxnSpPr>
            <p:cNvPr id="13" name="Соединитель: изогнутый 12">
              <a:extLst>
                <a:ext uri="{FF2B5EF4-FFF2-40B4-BE49-F238E27FC236}">
                  <a16:creationId xmlns:a16="http://schemas.microsoft.com/office/drawing/2014/main" id="{C7C09632-3F00-4722-BBE1-D596F841B2BF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 flipV="1">
              <a:off x="3673475" y="2806699"/>
              <a:ext cx="1593850" cy="701676"/>
            </a:xfrm>
            <a:prstGeom prst="curvedConnector3">
              <a:avLst>
                <a:gd name="adj1" fmla="val 50000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Соединитель: изогнутый 15">
              <a:extLst>
                <a:ext uri="{FF2B5EF4-FFF2-40B4-BE49-F238E27FC236}">
                  <a16:creationId xmlns:a16="http://schemas.microsoft.com/office/drawing/2014/main" id="{AB94FE81-A4A1-4674-8247-2D4ED01E8204}"/>
                </a:ext>
              </a:extLst>
            </p:cNvPr>
            <p:cNvCxnSpPr>
              <a:cxnSpLocks/>
              <a:stCxn id="8" idx="3"/>
              <a:endCxn id="10" idx="1"/>
            </p:cNvCxnSpPr>
            <p:nvPr/>
          </p:nvCxnSpPr>
          <p:spPr>
            <a:xfrm>
              <a:off x="3673475" y="3508375"/>
              <a:ext cx="1593850" cy="587375"/>
            </a:xfrm>
            <a:prstGeom prst="curvedConnector3">
              <a:avLst>
                <a:gd name="adj1" fmla="val 50000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Соединитель: изогнутый 18">
              <a:extLst>
                <a:ext uri="{FF2B5EF4-FFF2-40B4-BE49-F238E27FC236}">
                  <a16:creationId xmlns:a16="http://schemas.microsoft.com/office/drawing/2014/main" id="{60EDAE77-B850-4300-83AC-828097868F4D}"/>
                </a:ext>
              </a:extLst>
            </p:cNvPr>
            <p:cNvCxnSpPr>
              <a:cxnSpLocks/>
              <a:stCxn id="9" idx="3"/>
              <a:endCxn id="11" idx="1"/>
            </p:cNvCxnSpPr>
            <p:nvPr/>
          </p:nvCxnSpPr>
          <p:spPr>
            <a:xfrm flipV="1">
              <a:off x="6962775" y="1973264"/>
              <a:ext cx="1593850" cy="833435"/>
            </a:xfrm>
            <a:prstGeom prst="curvedConnector3">
              <a:avLst>
                <a:gd name="adj1" fmla="val 50000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Соединитель: изогнутый 21">
              <a:extLst>
                <a:ext uri="{FF2B5EF4-FFF2-40B4-BE49-F238E27FC236}">
                  <a16:creationId xmlns:a16="http://schemas.microsoft.com/office/drawing/2014/main" id="{08576843-656C-4AAF-A8BA-17979B2DEA8A}"/>
                </a:ext>
              </a:extLst>
            </p:cNvPr>
            <p:cNvCxnSpPr>
              <a:cxnSpLocks/>
              <a:stCxn id="9" idx="3"/>
              <a:endCxn id="12" idx="1"/>
            </p:cNvCxnSpPr>
            <p:nvPr/>
          </p:nvCxnSpPr>
          <p:spPr>
            <a:xfrm flipV="1">
              <a:off x="6962775" y="2789237"/>
              <a:ext cx="1593850" cy="17462"/>
            </a:xfrm>
            <a:prstGeom prst="curvedConnector3">
              <a:avLst>
                <a:gd name="adj1" fmla="val 50000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4923289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329</Words>
  <Application>Microsoft Office PowerPoint</Application>
  <PresentationFormat>Широкоэкранный</PresentationFormat>
  <Paragraphs>81</Paragraphs>
  <Slides>15</Slides>
  <Notes>1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Тема Office</vt:lpstr>
      <vt:lpstr>Adobe Acrobat Document</vt:lpstr>
      <vt:lpstr>Наработки</vt:lpstr>
      <vt:lpstr>Оглавление</vt:lpstr>
      <vt:lpstr>Про дифракционные сети</vt:lpstr>
      <vt:lpstr>Расчёт дифракции</vt:lpstr>
      <vt:lpstr>Симуляция фазовой маски</vt:lpstr>
      <vt:lpstr>Симуляция детекторов</vt:lpstr>
      <vt:lpstr>Цели и методы их достижения</vt:lpstr>
      <vt:lpstr>Модули и сети</vt:lpstr>
      <vt:lpstr>Система накопления опыта</vt:lpstr>
      <vt:lpstr>Способ создания системы накопления</vt:lpstr>
      <vt:lpstr>Способ хранения данных</vt:lpstr>
      <vt:lpstr>Презентация PowerPoint</vt:lpstr>
      <vt:lpstr>Множество универсальных тестов</vt:lpstr>
      <vt:lpstr>github.com/Belashov641618/DNN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Егор Белашов</dc:creator>
  <cp:lastModifiedBy>Егор Белашов</cp:lastModifiedBy>
  <cp:revision>68</cp:revision>
  <dcterms:created xsi:type="dcterms:W3CDTF">2023-09-26T08:39:11Z</dcterms:created>
  <dcterms:modified xsi:type="dcterms:W3CDTF">2023-09-26T11:07:08Z</dcterms:modified>
</cp:coreProperties>
</file>

<file path=docProps/thumbnail.jpeg>
</file>